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notesSlides/notesSlide4.xml" ContentType="application/vnd.openxmlformats-officedocument.presentationml.notesSlide+xml"/>
  <Override PartName="/ppt/charts/chart4.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99" r:id="rId3"/>
    <p:sldId id="286" r:id="rId4"/>
    <p:sldId id="291" r:id="rId5"/>
    <p:sldId id="290" r:id="rId6"/>
    <p:sldId id="298" r:id="rId7"/>
    <p:sldId id="289" r:id="rId8"/>
    <p:sldId id="284" r:id="rId9"/>
    <p:sldId id="265" r:id="rId10"/>
    <p:sldId id="293" r:id="rId11"/>
    <p:sldId id="294" r:id="rId12"/>
    <p:sldId id="271"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44" autoAdjust="0"/>
    <p:restoredTop sz="92365" autoAdjust="0"/>
  </p:normalViewPr>
  <p:slideViewPr>
    <p:cSldViewPr>
      <p:cViewPr>
        <p:scale>
          <a:sx n="70" d="100"/>
          <a:sy n="70" d="100"/>
        </p:scale>
        <p:origin x="-952" y="-3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dirty="0" smtClean="0"/>
              <a:t>%</a:t>
            </a:r>
            <a:r>
              <a:rPr lang="en-US" sz="1400" baseline="0" dirty="0" smtClean="0"/>
              <a:t> </a:t>
            </a:r>
            <a:r>
              <a:rPr lang="en-US" sz="1400" baseline="0" dirty="0"/>
              <a:t>of </a:t>
            </a:r>
            <a:r>
              <a:rPr lang="en-US" sz="1400" baseline="0" dirty="0" smtClean="0"/>
              <a:t>HH Practices </a:t>
            </a:r>
            <a:r>
              <a:rPr lang="en-US" sz="1400" baseline="0" dirty="0"/>
              <a:t>Meeting Core </a:t>
            </a:r>
            <a:r>
              <a:rPr lang="en-US" sz="1400" baseline="0" dirty="0" smtClean="0"/>
              <a:t>Expectations</a:t>
            </a:r>
            <a:endParaRPr lang="en-US" sz="1400" dirty="0"/>
          </a:p>
        </c:rich>
      </c:tx>
      <c:layout>
        <c:manualLayout>
          <c:xMode val="edge"/>
          <c:yMode val="edge"/>
          <c:x val="0.1434304178709381"/>
          <c:y val="7.5075075075075076E-2"/>
        </c:manualLayout>
      </c:layout>
      <c:overlay val="0"/>
    </c:title>
    <c:autoTitleDeleted val="0"/>
    <c:plotArea>
      <c:layout>
        <c:manualLayout>
          <c:layoutTarget val="inner"/>
          <c:xMode val="edge"/>
          <c:yMode val="edge"/>
          <c:x val="0.11024676028470326"/>
          <c:y val="0.16997942824714479"/>
          <c:w val="0.86831270596418253"/>
          <c:h val="0.65638433709299848"/>
        </c:manualLayout>
      </c:layout>
      <c:barChart>
        <c:barDir val="col"/>
        <c:grouping val="clustered"/>
        <c:varyColors val="0"/>
        <c:ser>
          <c:idx val="0"/>
          <c:order val="0"/>
          <c:tx>
            <c:strRef>
              <c:f>'[Chart in Microsoft PowerPoint]Sheet1'!$B$1</c:f>
              <c:strCache>
                <c:ptCount val="1"/>
                <c:pt idx="0">
                  <c:v>Actual</c:v>
                </c:pt>
              </c:strCache>
            </c:strRef>
          </c:tx>
          <c:spPr>
            <a:solidFill>
              <a:schemeClr val="tx2">
                <a:lumMod val="40000"/>
                <a:lumOff val="60000"/>
              </a:schemeClr>
            </a:solidFill>
            <a:effectLst>
              <a:outerShdw blurRad="50800" dist="38100" dir="2700000" algn="tl" rotWithShape="0">
                <a:prstClr val="black">
                  <a:alpha val="50000"/>
                </a:prstClr>
              </a:outerShdw>
            </a:effectLst>
          </c:spPr>
          <c:invertIfNegative val="0"/>
          <c:dPt>
            <c:idx val="0"/>
            <c:invertIfNegative val="0"/>
            <c:bubble3D val="0"/>
            <c:spPr>
              <a:solidFill>
                <a:schemeClr val="accent1"/>
              </a:solidFill>
              <a:effectLst>
                <a:outerShdw blurRad="50800" dist="38100" dir="2700000" algn="tl" rotWithShape="0">
                  <a:prstClr val="black">
                    <a:alpha val="50000"/>
                  </a:prstClr>
                </a:outerShdw>
              </a:effectLst>
            </c:spPr>
          </c:dPt>
          <c:dPt>
            <c:idx val="1"/>
            <c:invertIfNegative val="0"/>
            <c:bubble3D val="0"/>
            <c:spPr>
              <a:solidFill>
                <a:schemeClr val="accent3"/>
              </a:solidFill>
              <a:effectLst>
                <a:outerShdw blurRad="50800" dist="38100" dir="2700000" algn="tl" rotWithShape="0">
                  <a:prstClr val="black">
                    <a:alpha val="50000"/>
                  </a:prstClr>
                </a:outerShdw>
              </a:effectLst>
            </c:spPr>
          </c:dPt>
          <c:dPt>
            <c:idx val="2"/>
            <c:invertIfNegative val="0"/>
            <c:bubble3D val="0"/>
            <c:spPr>
              <a:solidFill>
                <a:schemeClr val="accent4"/>
              </a:solidFill>
              <a:effectLst>
                <a:outerShdw blurRad="50800" dist="38100" dir="2700000" algn="tl" rotWithShape="0">
                  <a:prstClr val="black">
                    <a:alpha val="50000"/>
                  </a:prstClr>
                </a:outerShdw>
              </a:effectLst>
            </c:spPr>
          </c:dPt>
          <c:dPt>
            <c:idx val="3"/>
            <c:invertIfNegative val="0"/>
            <c:bubble3D val="0"/>
            <c:spPr>
              <a:solidFill>
                <a:schemeClr val="accent6"/>
              </a:solidFill>
              <a:effectLst>
                <a:outerShdw blurRad="50800" dist="38100" dir="2700000" algn="tl" rotWithShape="0">
                  <a:prstClr val="black">
                    <a:alpha val="50000"/>
                  </a:prstClr>
                </a:outerShdw>
              </a:effectLst>
            </c:spPr>
          </c:dPt>
          <c:cat>
            <c:strRef>
              <c:f>'[Chart in Microsoft PowerPoint]Sheet1'!$A$2:$A$5</c:f>
              <c:strCache>
                <c:ptCount val="4"/>
                <c:pt idx="0">
                  <c:v>Cohort 1, start 1/1/13</c:v>
                </c:pt>
                <c:pt idx="1">
                  <c:v>Cohort 2, start 7/1/13</c:v>
                </c:pt>
                <c:pt idx="2">
                  <c:v>Cohort 3, start 4/1/14</c:v>
                </c:pt>
                <c:pt idx="3">
                  <c:v>Cohort 4, start 1/21/15</c:v>
                </c:pt>
              </c:strCache>
            </c:strRef>
          </c:cat>
          <c:val>
            <c:numRef>
              <c:f>'[Chart in Microsoft PowerPoint]Sheet1'!$B$2:$B$5</c:f>
              <c:numCache>
                <c:formatCode>0%</c:formatCode>
                <c:ptCount val="4"/>
                <c:pt idx="0">
                  <c:v>0.92</c:v>
                </c:pt>
                <c:pt idx="1">
                  <c:v>0.89</c:v>
                </c:pt>
                <c:pt idx="2">
                  <c:v>0.86</c:v>
                </c:pt>
                <c:pt idx="3">
                  <c:v>0.33</c:v>
                </c:pt>
              </c:numCache>
            </c:numRef>
          </c:val>
        </c:ser>
        <c:dLbls>
          <c:showLegendKey val="0"/>
          <c:showVal val="0"/>
          <c:showCatName val="0"/>
          <c:showSerName val="0"/>
          <c:showPercent val="0"/>
          <c:showBubbleSize val="0"/>
        </c:dLbls>
        <c:gapWidth val="150"/>
        <c:axId val="38732160"/>
        <c:axId val="38733696"/>
      </c:barChart>
      <c:lineChart>
        <c:grouping val="standard"/>
        <c:varyColors val="0"/>
        <c:ser>
          <c:idx val="1"/>
          <c:order val="1"/>
          <c:tx>
            <c:strRef>
              <c:f>'[Chart in Microsoft PowerPoint]Sheet1'!$C$1</c:f>
              <c:strCache>
                <c:ptCount val="1"/>
                <c:pt idx="0">
                  <c:v>Target</c:v>
                </c:pt>
              </c:strCache>
            </c:strRef>
          </c:tx>
          <c:spPr>
            <a:ln cmpd="sng">
              <a:noFill/>
            </a:ln>
          </c:spPr>
          <c:marker>
            <c:symbol val="dash"/>
            <c:size val="12"/>
            <c:spPr>
              <a:solidFill>
                <a:srgbClr val="FF0000"/>
              </a:solidFill>
              <a:ln>
                <a:noFill/>
              </a:ln>
            </c:spPr>
          </c:marker>
          <c:cat>
            <c:strRef>
              <c:f>'[Chart in Microsoft PowerPoint]Sheet1'!$A$2:$A$5</c:f>
              <c:strCache>
                <c:ptCount val="4"/>
                <c:pt idx="0">
                  <c:v>Cohort 1, start 1/1/13</c:v>
                </c:pt>
                <c:pt idx="1">
                  <c:v>Cohort 2, start 7/1/13</c:v>
                </c:pt>
                <c:pt idx="2">
                  <c:v>Cohort 3, start 4/1/14</c:v>
                </c:pt>
                <c:pt idx="3">
                  <c:v>Cohort 4, start 1/21/15</c:v>
                </c:pt>
              </c:strCache>
            </c:strRef>
          </c:cat>
          <c:val>
            <c:numRef>
              <c:f>'[Chart in Microsoft PowerPoint]Sheet1'!$C$2:$C$5</c:f>
              <c:numCache>
                <c:formatCode>0%</c:formatCode>
                <c:ptCount val="4"/>
                <c:pt idx="0">
                  <c:v>0.75</c:v>
                </c:pt>
                <c:pt idx="1">
                  <c:v>0.75</c:v>
                </c:pt>
                <c:pt idx="2">
                  <c:v>0.65</c:v>
                </c:pt>
                <c:pt idx="3">
                  <c:v>0.5</c:v>
                </c:pt>
              </c:numCache>
            </c:numRef>
          </c:val>
          <c:smooth val="0"/>
        </c:ser>
        <c:dLbls>
          <c:showLegendKey val="0"/>
          <c:showVal val="0"/>
          <c:showCatName val="0"/>
          <c:showSerName val="0"/>
          <c:showPercent val="0"/>
          <c:showBubbleSize val="0"/>
        </c:dLbls>
        <c:marker val="1"/>
        <c:smooth val="0"/>
        <c:axId val="38732160"/>
        <c:axId val="38733696"/>
      </c:lineChart>
      <c:catAx>
        <c:axId val="38732160"/>
        <c:scaling>
          <c:orientation val="minMax"/>
        </c:scaling>
        <c:delete val="0"/>
        <c:axPos val="b"/>
        <c:majorTickMark val="out"/>
        <c:minorTickMark val="none"/>
        <c:tickLblPos val="nextTo"/>
        <c:crossAx val="38733696"/>
        <c:crosses val="autoZero"/>
        <c:auto val="1"/>
        <c:lblAlgn val="ctr"/>
        <c:lblOffset val="100"/>
        <c:noMultiLvlLbl val="0"/>
      </c:catAx>
      <c:valAx>
        <c:axId val="38733696"/>
        <c:scaling>
          <c:orientation val="minMax"/>
          <c:max val="1"/>
        </c:scaling>
        <c:delete val="0"/>
        <c:axPos val="l"/>
        <c:majorGridlines/>
        <c:numFmt formatCode="0%" sourceLinked="1"/>
        <c:majorTickMark val="out"/>
        <c:minorTickMark val="none"/>
        <c:tickLblPos val="nextTo"/>
        <c:crossAx val="3873216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dirty="0" smtClean="0"/>
              <a:t>% of HH </a:t>
            </a:r>
            <a:r>
              <a:rPr lang="en-US" sz="1400" baseline="0" dirty="0" smtClean="0"/>
              <a:t>Practices </a:t>
            </a:r>
            <a:r>
              <a:rPr lang="en-US" sz="1400" baseline="0" dirty="0"/>
              <a:t>Meeting </a:t>
            </a:r>
            <a:r>
              <a:rPr lang="en-US" sz="1400" baseline="0" dirty="0" smtClean="0"/>
              <a:t>Screening Requirements</a:t>
            </a:r>
            <a:endParaRPr lang="en-US" sz="1400" dirty="0"/>
          </a:p>
        </c:rich>
      </c:tx>
      <c:layout/>
      <c:overlay val="0"/>
    </c:title>
    <c:autoTitleDeleted val="0"/>
    <c:plotArea>
      <c:layout/>
      <c:barChart>
        <c:barDir val="col"/>
        <c:grouping val="clustered"/>
        <c:varyColors val="0"/>
        <c:ser>
          <c:idx val="0"/>
          <c:order val="0"/>
          <c:tx>
            <c:strRef>
              <c:f>'[Chart in Microsoft PowerPoint]Sheet1'!$B$1</c:f>
              <c:strCache>
                <c:ptCount val="1"/>
                <c:pt idx="0">
                  <c:v>Actual</c:v>
                </c:pt>
              </c:strCache>
            </c:strRef>
          </c:tx>
          <c:spPr>
            <a:solidFill>
              <a:schemeClr val="tx2">
                <a:lumMod val="40000"/>
                <a:lumOff val="60000"/>
              </a:schemeClr>
            </a:solidFill>
            <a:effectLst>
              <a:outerShdw blurRad="50800" dist="38100" dir="2700000" algn="tl" rotWithShape="0">
                <a:prstClr val="black">
                  <a:alpha val="50000"/>
                </a:prstClr>
              </a:outerShdw>
            </a:effectLst>
          </c:spPr>
          <c:invertIfNegative val="0"/>
          <c:dPt>
            <c:idx val="0"/>
            <c:invertIfNegative val="0"/>
            <c:bubble3D val="0"/>
            <c:spPr>
              <a:solidFill>
                <a:schemeClr val="accent1"/>
              </a:solidFill>
              <a:effectLst>
                <a:outerShdw blurRad="50800" dist="38100" dir="2700000" algn="tl" rotWithShape="0">
                  <a:prstClr val="black">
                    <a:alpha val="50000"/>
                  </a:prstClr>
                </a:outerShdw>
              </a:effectLst>
            </c:spPr>
          </c:dPt>
          <c:dPt>
            <c:idx val="1"/>
            <c:invertIfNegative val="0"/>
            <c:bubble3D val="0"/>
            <c:spPr>
              <a:solidFill>
                <a:schemeClr val="accent3"/>
              </a:solidFill>
              <a:effectLst>
                <a:outerShdw blurRad="50800" dist="38100" dir="2700000" algn="tl" rotWithShape="0">
                  <a:prstClr val="black">
                    <a:alpha val="50000"/>
                  </a:prstClr>
                </a:outerShdw>
              </a:effectLst>
            </c:spPr>
          </c:dPt>
          <c:dPt>
            <c:idx val="2"/>
            <c:invertIfNegative val="0"/>
            <c:bubble3D val="0"/>
            <c:spPr>
              <a:solidFill>
                <a:schemeClr val="accent4"/>
              </a:solidFill>
              <a:effectLst>
                <a:outerShdw blurRad="50800" dist="38100" dir="2700000" algn="tl" rotWithShape="0">
                  <a:prstClr val="black">
                    <a:alpha val="50000"/>
                  </a:prstClr>
                </a:outerShdw>
              </a:effectLst>
            </c:spPr>
          </c:dPt>
          <c:cat>
            <c:strRef>
              <c:f>'[Chart in Microsoft PowerPoint]Sheet1'!$A$7:$A$9</c:f>
              <c:strCache>
                <c:ptCount val="3"/>
                <c:pt idx="0">
                  <c:v>Cohort 1, start 1/1/13</c:v>
                </c:pt>
                <c:pt idx="1">
                  <c:v>Cohort 2, start 7/1/13</c:v>
                </c:pt>
                <c:pt idx="2">
                  <c:v>Cohort 3, start 4/1/14</c:v>
                </c:pt>
              </c:strCache>
            </c:strRef>
          </c:cat>
          <c:val>
            <c:numRef>
              <c:f>'[Chart in Microsoft PowerPoint]Sheet1'!$B$7:$B$9</c:f>
              <c:numCache>
                <c:formatCode>0%</c:formatCode>
                <c:ptCount val="3"/>
                <c:pt idx="0">
                  <c:v>1</c:v>
                </c:pt>
                <c:pt idx="1">
                  <c:v>0.67</c:v>
                </c:pt>
                <c:pt idx="2">
                  <c:v>0.93</c:v>
                </c:pt>
              </c:numCache>
            </c:numRef>
          </c:val>
        </c:ser>
        <c:dLbls>
          <c:showLegendKey val="0"/>
          <c:showVal val="0"/>
          <c:showCatName val="0"/>
          <c:showSerName val="0"/>
          <c:showPercent val="0"/>
          <c:showBubbleSize val="0"/>
        </c:dLbls>
        <c:gapWidth val="150"/>
        <c:axId val="38763520"/>
        <c:axId val="38769792"/>
      </c:barChart>
      <c:lineChart>
        <c:grouping val="standard"/>
        <c:varyColors val="0"/>
        <c:ser>
          <c:idx val="1"/>
          <c:order val="1"/>
          <c:tx>
            <c:strRef>
              <c:f>'[Chart in Microsoft PowerPoint]Sheet1'!$C$1</c:f>
              <c:strCache>
                <c:ptCount val="1"/>
                <c:pt idx="0">
                  <c:v>Target</c:v>
                </c:pt>
              </c:strCache>
            </c:strRef>
          </c:tx>
          <c:spPr>
            <a:ln cmpd="sng">
              <a:noFill/>
            </a:ln>
          </c:spPr>
          <c:marker>
            <c:symbol val="dash"/>
            <c:size val="12"/>
            <c:spPr>
              <a:solidFill>
                <a:srgbClr val="FF0000"/>
              </a:solidFill>
            </c:spPr>
          </c:marker>
          <c:cat>
            <c:strRef>
              <c:f>'[Chart in Microsoft PowerPoint]Sheet1'!$A$7:$A$9</c:f>
              <c:strCache>
                <c:ptCount val="3"/>
                <c:pt idx="0">
                  <c:v>Cohort 1, start 1/1/13</c:v>
                </c:pt>
                <c:pt idx="1">
                  <c:v>Cohort 2, start 7/1/13</c:v>
                </c:pt>
                <c:pt idx="2">
                  <c:v>Cohort 3, start 4/1/14</c:v>
                </c:pt>
              </c:strCache>
            </c:strRef>
          </c:cat>
          <c:val>
            <c:numRef>
              <c:f>'[Chart in Microsoft PowerPoint]Sheet1'!$C$7:$C$9</c:f>
              <c:numCache>
                <c:formatCode>0%</c:formatCode>
                <c:ptCount val="3"/>
                <c:pt idx="0">
                  <c:v>0.55000000000000004</c:v>
                </c:pt>
                <c:pt idx="1">
                  <c:v>0.55000000000000004</c:v>
                </c:pt>
                <c:pt idx="2">
                  <c:v>0.45</c:v>
                </c:pt>
              </c:numCache>
            </c:numRef>
          </c:val>
          <c:smooth val="0"/>
        </c:ser>
        <c:dLbls>
          <c:showLegendKey val="0"/>
          <c:showVal val="0"/>
          <c:showCatName val="0"/>
          <c:showSerName val="0"/>
          <c:showPercent val="0"/>
          <c:showBubbleSize val="0"/>
        </c:dLbls>
        <c:marker val="1"/>
        <c:smooth val="0"/>
        <c:axId val="38763520"/>
        <c:axId val="38769792"/>
      </c:lineChart>
      <c:catAx>
        <c:axId val="38763520"/>
        <c:scaling>
          <c:orientation val="minMax"/>
        </c:scaling>
        <c:delete val="0"/>
        <c:axPos val="b"/>
        <c:majorTickMark val="out"/>
        <c:minorTickMark val="none"/>
        <c:tickLblPos val="nextTo"/>
        <c:crossAx val="38769792"/>
        <c:crosses val="autoZero"/>
        <c:auto val="1"/>
        <c:lblAlgn val="ctr"/>
        <c:lblOffset val="100"/>
        <c:noMultiLvlLbl val="0"/>
      </c:catAx>
      <c:valAx>
        <c:axId val="38769792"/>
        <c:scaling>
          <c:orientation val="minMax"/>
          <c:max val="1"/>
        </c:scaling>
        <c:delete val="0"/>
        <c:axPos val="l"/>
        <c:majorGridlines/>
        <c:numFmt formatCode="0%" sourceLinked="1"/>
        <c:majorTickMark val="out"/>
        <c:minorTickMark val="none"/>
        <c:tickLblPos val="nextTo"/>
        <c:crossAx val="38763520"/>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baseline="0" dirty="0"/>
              <a:t>Implementation of Behavioral Health Home </a:t>
            </a:r>
          </a:p>
          <a:p>
            <a:pPr>
              <a:defRPr/>
            </a:pPr>
            <a:r>
              <a:rPr lang="en-US" sz="1400" baseline="0" dirty="0"/>
              <a:t>Core </a:t>
            </a:r>
            <a:r>
              <a:rPr lang="en-US" sz="1400" baseline="0" dirty="0" smtClean="0"/>
              <a:t>Standards</a:t>
            </a:r>
            <a:endParaRPr lang="en-US" sz="1400" dirty="0"/>
          </a:p>
        </c:rich>
      </c:tx>
      <c:layout/>
      <c:overlay val="0"/>
    </c:title>
    <c:autoTitleDeleted val="0"/>
    <c:plotArea>
      <c:layout/>
      <c:barChart>
        <c:barDir val="col"/>
        <c:grouping val="clustered"/>
        <c:varyColors val="0"/>
        <c:ser>
          <c:idx val="0"/>
          <c:order val="0"/>
          <c:tx>
            <c:strRef>
              <c:f>Sheet1!$E$2:$E$4</c:f>
              <c:strCache>
                <c:ptCount val="1"/>
                <c:pt idx="0">
                  <c:v>Cohort 1 (4/1/2016) Cohort 2 (1/21/2015) Cohort 3 (1/21/2016)</c:v>
                </c:pt>
              </c:strCache>
            </c:strRef>
          </c:tx>
          <c:spPr>
            <a:solidFill>
              <a:schemeClr val="accent2"/>
            </a:solidFill>
            <a:effectLst>
              <a:outerShdw blurRad="50800" dist="38100" dir="2700000" algn="tl" rotWithShape="0">
                <a:prstClr val="black">
                  <a:alpha val="50000"/>
                </a:prstClr>
              </a:outerShdw>
            </a:effectLst>
          </c:spPr>
          <c:invertIfNegative val="0"/>
          <c:dPt>
            <c:idx val="0"/>
            <c:invertIfNegative val="0"/>
            <c:bubble3D val="0"/>
          </c:dPt>
          <c:dPt>
            <c:idx val="1"/>
            <c:invertIfNegative val="0"/>
            <c:bubble3D val="0"/>
            <c:spPr>
              <a:solidFill>
                <a:schemeClr val="accent1"/>
              </a:solidFill>
              <a:effectLst>
                <a:outerShdw blurRad="50800" dist="38100" dir="2700000" algn="tl" rotWithShape="0">
                  <a:prstClr val="black">
                    <a:alpha val="50000"/>
                  </a:prstClr>
                </a:outerShdw>
              </a:effectLst>
            </c:spPr>
          </c:dPt>
          <c:dPt>
            <c:idx val="2"/>
            <c:invertIfNegative val="0"/>
            <c:bubble3D val="0"/>
            <c:spPr>
              <a:solidFill>
                <a:schemeClr val="accent3"/>
              </a:solidFill>
              <a:effectLst>
                <a:outerShdw blurRad="50800" dist="38100" dir="2700000" algn="tl" rotWithShape="0">
                  <a:prstClr val="black">
                    <a:alpha val="50000"/>
                  </a:prstClr>
                </a:outerShdw>
              </a:effectLst>
            </c:spPr>
          </c:dPt>
          <c:cat>
            <c:strRef>
              <c:f>Sheet1!$E$2:$E$4</c:f>
              <c:strCache>
                <c:ptCount val="3"/>
                <c:pt idx="0">
                  <c:v>Cohort 1 (4/1/2016)</c:v>
                </c:pt>
                <c:pt idx="1">
                  <c:v>Cohort 2 (1/21/2015)</c:v>
                </c:pt>
                <c:pt idx="2">
                  <c:v>Cohort 3 (1/21/2016)</c:v>
                </c:pt>
              </c:strCache>
            </c:strRef>
          </c:cat>
          <c:val>
            <c:numRef>
              <c:f>Sheet1!$F$2:$F$4</c:f>
              <c:numCache>
                <c:formatCode>General</c:formatCode>
                <c:ptCount val="3"/>
                <c:pt idx="0">
                  <c:v>2.99</c:v>
                </c:pt>
                <c:pt idx="1">
                  <c:v>3</c:v>
                </c:pt>
                <c:pt idx="2">
                  <c:v>2.09</c:v>
                </c:pt>
              </c:numCache>
            </c:numRef>
          </c:val>
        </c:ser>
        <c:dLbls>
          <c:showLegendKey val="0"/>
          <c:showVal val="0"/>
          <c:showCatName val="0"/>
          <c:showSerName val="0"/>
          <c:showPercent val="0"/>
          <c:showBubbleSize val="0"/>
        </c:dLbls>
        <c:gapWidth val="150"/>
        <c:axId val="38834944"/>
        <c:axId val="38836480"/>
      </c:barChart>
      <c:catAx>
        <c:axId val="38834944"/>
        <c:scaling>
          <c:orientation val="minMax"/>
        </c:scaling>
        <c:delete val="0"/>
        <c:axPos val="b"/>
        <c:numFmt formatCode="General" sourceLinked="1"/>
        <c:majorTickMark val="out"/>
        <c:minorTickMark val="none"/>
        <c:tickLblPos val="nextTo"/>
        <c:crossAx val="38836480"/>
        <c:crosses val="autoZero"/>
        <c:auto val="1"/>
        <c:lblAlgn val="ctr"/>
        <c:lblOffset val="100"/>
        <c:noMultiLvlLbl val="0"/>
      </c:catAx>
      <c:valAx>
        <c:axId val="38836480"/>
        <c:scaling>
          <c:orientation val="minMax"/>
          <c:max val="3"/>
        </c:scaling>
        <c:delete val="0"/>
        <c:axPos val="l"/>
        <c:majorGridlines/>
        <c:numFmt formatCode="General" sourceLinked="1"/>
        <c:majorTickMark val="out"/>
        <c:minorTickMark val="none"/>
        <c:tickLblPos val="nextTo"/>
        <c:crossAx val="38834944"/>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dLbls>
            <c:delete val="1"/>
          </c:dLbls>
          <c:cat>
            <c:strRef>
              <c:f>Sheet1!$A$2:$A$4</c:f>
              <c:strCache>
                <c:ptCount val="3"/>
                <c:pt idx="0">
                  <c:v>Non-Emergent ED Use after 9 months</c:v>
                </c:pt>
                <c:pt idx="2">
                  <c:v>Appropriate ED Use</c:v>
                </c:pt>
              </c:strCache>
            </c:strRef>
          </c:cat>
          <c:val>
            <c:numRef>
              <c:f>Sheet1!$B$2:$B$4</c:f>
              <c:numCache>
                <c:formatCode>General</c:formatCode>
                <c:ptCount val="3"/>
                <c:pt idx="0">
                  <c:v>14</c:v>
                </c:pt>
                <c:pt idx="1">
                  <c:v>9</c:v>
                </c:pt>
                <c:pt idx="2">
                  <c:v>77</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62E096-7121-4E5C-96FB-0CEB96468385}" type="datetimeFigureOut">
              <a:rPr lang="en-US" smtClean="0"/>
              <a:t>9/27/2016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153089-D2F5-4B4D-88E5-FAB6AFB77EF8}" type="slidenum">
              <a:rPr lang="en-US" smtClean="0"/>
              <a:t>‹#›</a:t>
            </a:fld>
            <a:endParaRPr lang="en-US"/>
          </a:p>
        </p:txBody>
      </p:sp>
    </p:spTree>
    <p:extLst>
      <p:ext uri="{BB962C8B-B14F-4D97-AF65-F5344CB8AC3E}">
        <p14:creationId xmlns:p14="http://schemas.microsoft.com/office/powerpoint/2010/main" val="521621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Cohort 4 is having challenges. One third of practices (7 of 21) are </a:t>
            </a:r>
            <a:r>
              <a:rPr lang="en-US" dirty="0" err="1" smtClean="0"/>
              <a:t>HealthReach</a:t>
            </a:r>
            <a:r>
              <a:rPr lang="en-US" dirty="0" smtClean="0"/>
              <a:t>, 4 of 7 are having difficulty.</a:t>
            </a:r>
            <a:r>
              <a:rPr lang="en-US" baseline="0" dirty="0" smtClean="0"/>
              <a:t> 4 Martin’s Point practices have been reluctant </a:t>
            </a:r>
            <a:r>
              <a:rPr lang="en-US" baseline="0" smtClean="0"/>
              <a:t>to accept </a:t>
            </a:r>
            <a:r>
              <a:rPr lang="en-US" baseline="0" dirty="0" smtClean="0"/>
              <a:t>support into the practice.</a:t>
            </a:r>
          </a:p>
          <a:p>
            <a:endParaRPr lang="en-US" baseline="0" dirty="0" smtClean="0"/>
          </a:p>
          <a:p>
            <a:r>
              <a:rPr lang="en-US" baseline="0" dirty="0" smtClean="0"/>
              <a:t>Average BHI-SSA (Behavioral Health Integration Site Self Assessment) score improvement based on average score on six comparable questions from baseline to 2015. Baseline average score 6.7, 2015 average score for the same practices 8.0 for 19% improvement.</a:t>
            </a:r>
            <a:endParaRPr lang="en-US" dirty="0"/>
          </a:p>
        </p:txBody>
      </p:sp>
      <p:sp>
        <p:nvSpPr>
          <p:cNvPr id="4" name="Slide Number Placeholder 3"/>
          <p:cNvSpPr>
            <a:spLocks noGrp="1"/>
          </p:cNvSpPr>
          <p:nvPr>
            <p:ph type="sldNum" sz="quarter" idx="10"/>
          </p:nvPr>
        </p:nvSpPr>
        <p:spPr/>
        <p:txBody>
          <a:bodyPr/>
          <a:lstStyle/>
          <a:p>
            <a:fld id="{7B153089-D2F5-4B4D-88E5-FAB6AFB77EF8}"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157615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a:t>
            </a:r>
            <a:r>
              <a:rPr lang="en-US" sz="1100" dirty="0" smtClean="0"/>
              <a:t> </a:t>
            </a:r>
            <a:r>
              <a:rPr lang="en-US" sz="1200" dirty="0" err="1" smtClean="0"/>
              <a:t>L</a:t>
            </a:r>
            <a:r>
              <a:rPr lang="en-US" altLang="en-US" sz="1200" dirty="0" err="1" smtClean="0">
                <a:solidFill>
                  <a:srgbClr val="1B3768"/>
                </a:solidFill>
                <a:latin typeface="Neutraface Text Light"/>
                <a:ea typeface="Neutraface Text Light"/>
                <a:cs typeface="Neutraface Text Light"/>
              </a:rPr>
              <a:t>ewin</a:t>
            </a:r>
            <a:r>
              <a:rPr lang="en-US" altLang="en-US" sz="1200" dirty="0" smtClean="0">
                <a:solidFill>
                  <a:srgbClr val="1B3768"/>
                </a:solidFill>
                <a:latin typeface="Neutraface Text Light"/>
                <a:ea typeface="Neutraface Text Light"/>
                <a:cs typeface="Neutraface Text Light"/>
              </a:rPr>
              <a:t> Group, First Annual Evaluation Report Results, December 8, 2015</a:t>
            </a:r>
            <a:endParaRPr lang="en-US" dirty="0"/>
          </a:p>
        </p:txBody>
      </p:sp>
      <p:sp>
        <p:nvSpPr>
          <p:cNvPr id="4" name="Slide Number Placeholder 3"/>
          <p:cNvSpPr>
            <a:spLocks noGrp="1"/>
          </p:cNvSpPr>
          <p:nvPr>
            <p:ph type="sldNum" sz="quarter" idx="10"/>
          </p:nvPr>
        </p:nvSpPr>
        <p:spPr/>
        <p:txBody>
          <a:bodyPr/>
          <a:lstStyle/>
          <a:p>
            <a:fld id="{7B153089-D2F5-4B4D-88E5-FAB6AFB77EF8}" type="slidenum">
              <a:rPr lang="en-US" smtClean="0"/>
              <a:t>3</a:t>
            </a:fld>
            <a:endParaRPr lang="en-US"/>
          </a:p>
        </p:txBody>
      </p:sp>
    </p:spTree>
    <p:extLst>
      <p:ext uri="{BB962C8B-B14F-4D97-AF65-F5344CB8AC3E}">
        <p14:creationId xmlns:p14="http://schemas.microsoft.com/office/powerpoint/2010/main" val="3157615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Liz Slide</a:t>
            </a:r>
            <a:endParaRPr lang="en-US" dirty="0"/>
          </a:p>
        </p:txBody>
      </p:sp>
      <p:sp>
        <p:nvSpPr>
          <p:cNvPr id="4" name="Slide Number Placeholder 3"/>
          <p:cNvSpPr>
            <a:spLocks noGrp="1"/>
          </p:cNvSpPr>
          <p:nvPr>
            <p:ph type="sldNum" sz="quarter" idx="10"/>
          </p:nvPr>
        </p:nvSpPr>
        <p:spPr/>
        <p:txBody>
          <a:bodyPr/>
          <a:lstStyle/>
          <a:p>
            <a:fld id="{7B153089-D2F5-4B4D-88E5-FAB6AFB77EF8}" type="slidenum">
              <a:rPr lang="en-US" smtClean="0"/>
              <a:t>4</a:t>
            </a:fld>
            <a:endParaRPr lang="en-US"/>
          </a:p>
        </p:txBody>
      </p:sp>
    </p:spTree>
    <p:extLst>
      <p:ext uri="{BB962C8B-B14F-4D97-AF65-F5344CB8AC3E}">
        <p14:creationId xmlns:p14="http://schemas.microsoft.com/office/powerpoint/2010/main" val="3157615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153089-D2F5-4B4D-88E5-FAB6AFB77EF8}" type="slidenum">
              <a:rPr lang="en-US" smtClean="0"/>
              <a:t>5</a:t>
            </a:fld>
            <a:endParaRPr lang="en-US"/>
          </a:p>
        </p:txBody>
      </p:sp>
    </p:spTree>
    <p:extLst>
      <p:ext uri="{BB962C8B-B14F-4D97-AF65-F5344CB8AC3E}">
        <p14:creationId xmlns:p14="http://schemas.microsoft.com/office/powerpoint/2010/main" val="3157615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a:t>
            </a:r>
            <a:r>
              <a:rPr lang="en-US" sz="1100" dirty="0" smtClean="0"/>
              <a:t> </a:t>
            </a:r>
            <a:r>
              <a:rPr lang="en-US" sz="1200" dirty="0" smtClean="0"/>
              <a:t>L</a:t>
            </a:r>
            <a:r>
              <a:rPr lang="en-US" altLang="en-US" sz="1200" dirty="0" smtClean="0">
                <a:solidFill>
                  <a:srgbClr val="1B3768"/>
                </a:solidFill>
                <a:latin typeface="Neutraface Text Light"/>
                <a:ea typeface="Neutraface Text Light"/>
                <a:cs typeface="Neutraface Text Light"/>
              </a:rPr>
              <a:t>ewin Group, First Annual Evaluation Report Results, December 8, 2015</a:t>
            </a:r>
            <a:endParaRPr lang="en-US" dirty="0"/>
          </a:p>
        </p:txBody>
      </p:sp>
      <p:sp>
        <p:nvSpPr>
          <p:cNvPr id="4" name="Slide Number Placeholder 3"/>
          <p:cNvSpPr>
            <a:spLocks noGrp="1"/>
          </p:cNvSpPr>
          <p:nvPr>
            <p:ph type="sldNum" sz="quarter" idx="10"/>
          </p:nvPr>
        </p:nvSpPr>
        <p:spPr/>
        <p:txBody>
          <a:bodyPr/>
          <a:lstStyle/>
          <a:p>
            <a:fld id="{7B153089-D2F5-4B4D-88E5-FAB6AFB77EF8}" type="slidenum">
              <a:rPr lang="en-US" smtClean="0"/>
              <a:t>6</a:t>
            </a:fld>
            <a:endParaRPr lang="en-US"/>
          </a:p>
        </p:txBody>
      </p:sp>
    </p:spTree>
    <p:extLst>
      <p:ext uri="{BB962C8B-B14F-4D97-AF65-F5344CB8AC3E}">
        <p14:creationId xmlns:p14="http://schemas.microsoft.com/office/powerpoint/2010/main" val="3157615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Lisa T’s slide</a:t>
            </a:r>
            <a:endParaRPr lang="en-US" dirty="0"/>
          </a:p>
        </p:txBody>
      </p:sp>
      <p:sp>
        <p:nvSpPr>
          <p:cNvPr id="4" name="Slide Number Placeholder 3"/>
          <p:cNvSpPr>
            <a:spLocks noGrp="1"/>
          </p:cNvSpPr>
          <p:nvPr>
            <p:ph type="sldNum" sz="quarter" idx="10"/>
          </p:nvPr>
        </p:nvSpPr>
        <p:spPr/>
        <p:txBody>
          <a:bodyPr/>
          <a:lstStyle/>
          <a:p>
            <a:fld id="{7B153089-D2F5-4B4D-88E5-FAB6AFB77EF8}" type="slidenum">
              <a:rPr lang="en-US" smtClean="0"/>
              <a:t>7</a:t>
            </a:fld>
            <a:endParaRPr lang="en-US"/>
          </a:p>
        </p:txBody>
      </p:sp>
    </p:spTree>
    <p:extLst>
      <p:ext uri="{BB962C8B-B14F-4D97-AF65-F5344CB8AC3E}">
        <p14:creationId xmlns:p14="http://schemas.microsoft.com/office/powerpoint/2010/main" val="3157615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153089-D2F5-4B4D-88E5-FAB6AFB77EF8}" type="slidenum">
              <a:rPr lang="en-US" smtClean="0"/>
              <a:t>9</a:t>
            </a:fld>
            <a:endParaRPr lang="en-US"/>
          </a:p>
        </p:txBody>
      </p:sp>
    </p:spTree>
    <p:extLst>
      <p:ext uri="{BB962C8B-B14F-4D97-AF65-F5344CB8AC3E}">
        <p14:creationId xmlns:p14="http://schemas.microsoft.com/office/powerpoint/2010/main" val="3900569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153089-D2F5-4B4D-88E5-FAB6AFB77EF8}" type="slidenum">
              <a:rPr lang="en-US" smtClean="0"/>
              <a:t>10</a:t>
            </a:fld>
            <a:endParaRPr lang="en-US"/>
          </a:p>
        </p:txBody>
      </p:sp>
    </p:spTree>
    <p:extLst>
      <p:ext uri="{BB962C8B-B14F-4D97-AF65-F5344CB8AC3E}">
        <p14:creationId xmlns:p14="http://schemas.microsoft.com/office/powerpoint/2010/main" val="3157615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153089-D2F5-4B4D-88E5-FAB6AFB77EF8}"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157615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D0CB84-D8B3-4D09-9EF8-E45C5A3290E0}" type="datetimeFigureOut">
              <a:rPr lang="en-US" smtClean="0"/>
              <a:t>9/27/2016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1081B-52FA-4A4F-BD4B-A82370E6DBD5}" type="slidenum">
              <a:rPr lang="en-US" smtClean="0"/>
              <a:t>‹#›</a:t>
            </a:fld>
            <a:endParaRPr lang="en-US"/>
          </a:p>
        </p:txBody>
      </p:sp>
    </p:spTree>
    <p:extLst>
      <p:ext uri="{BB962C8B-B14F-4D97-AF65-F5344CB8AC3E}">
        <p14:creationId xmlns:p14="http://schemas.microsoft.com/office/powerpoint/2010/main" val="199955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D0CB84-D8B3-4D09-9EF8-E45C5A3290E0}" type="datetimeFigureOut">
              <a:rPr lang="en-US" smtClean="0"/>
              <a:t>9/27/2016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1081B-52FA-4A4F-BD4B-A82370E6DBD5}" type="slidenum">
              <a:rPr lang="en-US" smtClean="0"/>
              <a:t>‹#›</a:t>
            </a:fld>
            <a:endParaRPr lang="en-US"/>
          </a:p>
        </p:txBody>
      </p:sp>
    </p:spTree>
    <p:extLst>
      <p:ext uri="{BB962C8B-B14F-4D97-AF65-F5344CB8AC3E}">
        <p14:creationId xmlns:p14="http://schemas.microsoft.com/office/powerpoint/2010/main" val="3927733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D0CB84-D8B3-4D09-9EF8-E45C5A3290E0}" type="datetimeFigureOut">
              <a:rPr lang="en-US" smtClean="0"/>
              <a:t>9/27/2016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1081B-52FA-4A4F-BD4B-A82370E6DBD5}" type="slidenum">
              <a:rPr lang="en-US" smtClean="0"/>
              <a:t>‹#›</a:t>
            </a:fld>
            <a:endParaRPr lang="en-US"/>
          </a:p>
        </p:txBody>
      </p:sp>
    </p:spTree>
    <p:extLst>
      <p:ext uri="{BB962C8B-B14F-4D97-AF65-F5344CB8AC3E}">
        <p14:creationId xmlns:p14="http://schemas.microsoft.com/office/powerpoint/2010/main" val="2212502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D0CB84-D8B3-4D09-9EF8-E45C5A3290E0}" type="datetimeFigureOut">
              <a:rPr lang="en-US" smtClean="0"/>
              <a:t>9/27/2016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1081B-52FA-4A4F-BD4B-A82370E6DBD5}" type="slidenum">
              <a:rPr lang="en-US" smtClean="0"/>
              <a:t>‹#›</a:t>
            </a:fld>
            <a:endParaRPr lang="en-US"/>
          </a:p>
        </p:txBody>
      </p:sp>
    </p:spTree>
    <p:extLst>
      <p:ext uri="{BB962C8B-B14F-4D97-AF65-F5344CB8AC3E}">
        <p14:creationId xmlns:p14="http://schemas.microsoft.com/office/powerpoint/2010/main" val="2736305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0CB84-D8B3-4D09-9EF8-E45C5A3290E0}" type="datetimeFigureOut">
              <a:rPr lang="en-US" smtClean="0"/>
              <a:t>9/27/2016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1081B-52FA-4A4F-BD4B-A82370E6DBD5}" type="slidenum">
              <a:rPr lang="en-US" smtClean="0"/>
              <a:t>‹#›</a:t>
            </a:fld>
            <a:endParaRPr lang="en-US"/>
          </a:p>
        </p:txBody>
      </p:sp>
    </p:spTree>
    <p:extLst>
      <p:ext uri="{BB962C8B-B14F-4D97-AF65-F5344CB8AC3E}">
        <p14:creationId xmlns:p14="http://schemas.microsoft.com/office/powerpoint/2010/main" val="342176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D0CB84-D8B3-4D09-9EF8-E45C5A3290E0}" type="datetimeFigureOut">
              <a:rPr lang="en-US" smtClean="0"/>
              <a:t>9/27/2016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51081B-52FA-4A4F-BD4B-A82370E6DBD5}" type="slidenum">
              <a:rPr lang="en-US" smtClean="0"/>
              <a:t>‹#›</a:t>
            </a:fld>
            <a:endParaRPr lang="en-US"/>
          </a:p>
        </p:txBody>
      </p:sp>
    </p:spTree>
    <p:extLst>
      <p:ext uri="{BB962C8B-B14F-4D97-AF65-F5344CB8AC3E}">
        <p14:creationId xmlns:p14="http://schemas.microsoft.com/office/powerpoint/2010/main" val="967495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D0CB84-D8B3-4D09-9EF8-E45C5A3290E0}" type="datetimeFigureOut">
              <a:rPr lang="en-US" smtClean="0"/>
              <a:t>9/27/2016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51081B-52FA-4A4F-BD4B-A82370E6DBD5}" type="slidenum">
              <a:rPr lang="en-US" smtClean="0"/>
              <a:t>‹#›</a:t>
            </a:fld>
            <a:endParaRPr lang="en-US"/>
          </a:p>
        </p:txBody>
      </p:sp>
    </p:spTree>
    <p:extLst>
      <p:ext uri="{BB962C8B-B14F-4D97-AF65-F5344CB8AC3E}">
        <p14:creationId xmlns:p14="http://schemas.microsoft.com/office/powerpoint/2010/main" val="3155116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D0CB84-D8B3-4D09-9EF8-E45C5A3290E0}" type="datetimeFigureOut">
              <a:rPr lang="en-US" smtClean="0"/>
              <a:t>9/27/2016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51081B-52FA-4A4F-BD4B-A82370E6DBD5}" type="slidenum">
              <a:rPr lang="en-US" smtClean="0"/>
              <a:t>‹#›</a:t>
            </a:fld>
            <a:endParaRPr lang="en-US"/>
          </a:p>
        </p:txBody>
      </p:sp>
    </p:spTree>
    <p:extLst>
      <p:ext uri="{BB962C8B-B14F-4D97-AF65-F5344CB8AC3E}">
        <p14:creationId xmlns:p14="http://schemas.microsoft.com/office/powerpoint/2010/main" val="2173964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0CB84-D8B3-4D09-9EF8-E45C5A3290E0}" type="datetimeFigureOut">
              <a:rPr lang="en-US" smtClean="0"/>
              <a:t>9/27/2016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51081B-52FA-4A4F-BD4B-A82370E6DBD5}" type="slidenum">
              <a:rPr lang="en-US" smtClean="0"/>
              <a:t>‹#›</a:t>
            </a:fld>
            <a:endParaRPr lang="en-US"/>
          </a:p>
        </p:txBody>
      </p:sp>
      <p:pic>
        <p:nvPicPr>
          <p:cNvPr id="819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24600" y="6324600"/>
            <a:ext cx="2663825"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682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D0CB84-D8B3-4D09-9EF8-E45C5A3290E0}" type="datetimeFigureOut">
              <a:rPr lang="en-US" smtClean="0"/>
              <a:t>9/27/2016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51081B-52FA-4A4F-BD4B-A82370E6DBD5}" type="slidenum">
              <a:rPr lang="en-US" smtClean="0"/>
              <a:t>‹#›</a:t>
            </a:fld>
            <a:endParaRPr lang="en-US"/>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8400" y="6324600"/>
            <a:ext cx="2663825"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4485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D0CB84-D8B3-4D09-9EF8-E45C5A3290E0}" type="datetimeFigureOut">
              <a:rPr lang="en-US" smtClean="0"/>
              <a:t>9/27/2016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51081B-52FA-4A4F-BD4B-A82370E6DBD5}" type="slidenum">
              <a:rPr lang="en-US" smtClean="0"/>
              <a:t>‹#›</a:t>
            </a:fld>
            <a:endParaRPr lang="en-US"/>
          </a:p>
        </p:txBody>
      </p:sp>
      <p:pic>
        <p:nvPicPr>
          <p:cNvPr id="614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8400" y="6324600"/>
            <a:ext cx="2663825"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6844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D0CB84-D8B3-4D09-9EF8-E45C5A3290E0}" type="datetimeFigureOut">
              <a:rPr lang="en-US" smtClean="0"/>
              <a:t>9/27/2016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51081B-52FA-4A4F-BD4B-A82370E6DBD5}" type="slidenum">
              <a:rPr lang="en-US" smtClean="0"/>
              <a:t>‹#›</a:t>
            </a:fld>
            <a:endParaRPr lang="en-US"/>
          </a:p>
        </p:txBody>
      </p:sp>
    </p:spTree>
    <p:extLst>
      <p:ext uri="{BB962C8B-B14F-4D97-AF65-F5344CB8AC3E}">
        <p14:creationId xmlns:p14="http://schemas.microsoft.com/office/powerpoint/2010/main" val="2849676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chart" Target="../charts/chart2.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image" Target="../media/image7.png"/><Relationship Id="rId4" Type="http://schemas.openxmlformats.org/officeDocument/2006/relationships/hyperlink" Target="https://www.youtube.com/watch?v=DqOrZhuG4C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2286000"/>
            <a:ext cx="7772400" cy="1066800"/>
          </a:xfrm>
        </p:spPr>
        <p:txBody>
          <a:bodyPr>
            <a:normAutofit fontScale="90000"/>
          </a:bodyPr>
          <a:lstStyle/>
          <a:p>
            <a:r>
              <a:rPr lang="en-US" dirty="0"/>
              <a:t>SIM End of Project Summary</a:t>
            </a:r>
            <a:br>
              <a:rPr lang="en-US" dirty="0"/>
            </a:br>
            <a:r>
              <a:rPr lang="en-US" dirty="0" smtClean="0"/>
              <a:t>Maine Quality Counts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568961"/>
            <a:ext cx="3965442" cy="574037"/>
          </a:xfrm>
          <a:prstGeom prst="rect">
            <a:avLst/>
          </a:prstGeom>
        </p:spPr>
      </p:pic>
      <p:sp>
        <p:nvSpPr>
          <p:cNvPr id="6" name="TextBox 5"/>
          <p:cNvSpPr txBox="1"/>
          <p:nvPr/>
        </p:nvSpPr>
        <p:spPr>
          <a:xfrm>
            <a:off x="419100" y="3581400"/>
            <a:ext cx="8077200" cy="2462213"/>
          </a:xfrm>
          <a:prstGeom prst="rect">
            <a:avLst/>
          </a:prstGeom>
          <a:noFill/>
        </p:spPr>
        <p:txBody>
          <a:bodyPr wrap="square" rtlCol="0">
            <a:spAutoFit/>
          </a:bodyPr>
          <a:lstStyle/>
          <a:p>
            <a:pPr algn="ctr"/>
            <a:r>
              <a:rPr lang="en-US" sz="2800" dirty="0" smtClean="0"/>
              <a:t>Lisa Tuttle, Program Director</a:t>
            </a:r>
          </a:p>
          <a:p>
            <a:pPr algn="ctr"/>
            <a:r>
              <a:rPr lang="en-US" sz="2800" dirty="0" smtClean="0"/>
              <a:t>Liz Miller, Project Manager</a:t>
            </a:r>
          </a:p>
          <a:p>
            <a:pPr algn="ctr"/>
            <a:r>
              <a:rPr lang="en-US" sz="2800" dirty="0" smtClean="0"/>
              <a:t>Lise Tancrede, Project Manager</a:t>
            </a:r>
          </a:p>
          <a:p>
            <a:pPr algn="ctr"/>
            <a:r>
              <a:rPr lang="en-US" sz="2800" dirty="0" smtClean="0"/>
              <a:t>Chuck Pritchard, Information Manager</a:t>
            </a:r>
          </a:p>
          <a:p>
            <a:pPr algn="ctr">
              <a:spcBef>
                <a:spcPts val="1200"/>
              </a:spcBef>
            </a:pPr>
            <a:r>
              <a:rPr lang="en-US" sz="3200" dirty="0" smtClean="0"/>
              <a:t>September 28</a:t>
            </a:r>
            <a:r>
              <a:rPr lang="en-US" sz="3200" baseline="30000" dirty="0" smtClean="0"/>
              <a:t>th</a:t>
            </a:r>
            <a:r>
              <a:rPr lang="en-US" sz="3200" dirty="0" smtClean="0"/>
              <a:t>, 2016</a:t>
            </a:r>
            <a:endParaRPr lang="en-US" sz="32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 y="398779"/>
            <a:ext cx="2447544" cy="914400"/>
          </a:xfrm>
          <a:prstGeom prst="rect">
            <a:avLst/>
          </a:prstGeom>
        </p:spPr>
      </p:pic>
    </p:spTree>
    <p:extLst>
      <p:ext uri="{BB962C8B-B14F-4D97-AF65-F5344CB8AC3E}">
        <p14:creationId xmlns:p14="http://schemas.microsoft.com/office/powerpoint/2010/main" val="3514413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0300" y="6248400"/>
            <a:ext cx="2667000" cy="386075"/>
          </a:xfrm>
          <a:prstGeom prst="rect">
            <a:avLst/>
          </a:prstGeom>
        </p:spPr>
      </p:pic>
      <p:sp>
        <p:nvSpPr>
          <p:cNvPr id="6" name="Title 1"/>
          <p:cNvSpPr txBox="1">
            <a:spLocks/>
          </p:cNvSpPr>
          <p:nvPr/>
        </p:nvSpPr>
        <p:spPr>
          <a:xfrm>
            <a:off x="838200" y="1143000"/>
            <a:ext cx="7924800" cy="4800600"/>
          </a:xfrm>
          <a:prstGeom prst="rect">
            <a:avLst/>
          </a:prstGeom>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t> </a:t>
            </a:r>
            <a:endParaRPr lang="en-US" sz="2400" dirty="0"/>
          </a:p>
          <a:p>
            <a:pPr algn="l"/>
            <a:endParaRPr lang="en-US" sz="2400" dirty="0"/>
          </a:p>
        </p:txBody>
      </p:sp>
      <p:sp>
        <p:nvSpPr>
          <p:cNvPr id="3" name="TextBox 2"/>
          <p:cNvSpPr txBox="1"/>
          <p:nvPr/>
        </p:nvSpPr>
        <p:spPr>
          <a:xfrm>
            <a:off x="441252" y="935772"/>
            <a:ext cx="8016948" cy="5016758"/>
          </a:xfrm>
          <a:prstGeom prst="rect">
            <a:avLst/>
          </a:prstGeom>
          <a:noFill/>
        </p:spPr>
        <p:txBody>
          <a:bodyPr wrap="square" rtlCol="0">
            <a:spAutoFit/>
          </a:bodyPr>
          <a:lstStyle/>
          <a:p>
            <a:pPr marL="342900" lvl="0" indent="-342900">
              <a:spcAft>
                <a:spcPts val="2400"/>
              </a:spcAft>
              <a:buFont typeface="Wingdings" panose="05000000000000000000" pitchFamily="2" charset="2"/>
              <a:buChar char="§"/>
            </a:pPr>
            <a:r>
              <a:rPr lang="en-US" sz="2000" dirty="0" smtClean="0"/>
              <a:t>Advance multi-payer payment reform strategies to support enhanced primary care functions of the Health Home model</a:t>
            </a:r>
          </a:p>
          <a:p>
            <a:pPr marL="342900" lvl="0" indent="-342900">
              <a:spcAft>
                <a:spcPts val="2400"/>
              </a:spcAft>
              <a:buFont typeface="Wingdings" panose="05000000000000000000" pitchFamily="2" charset="2"/>
              <a:buChar char="§"/>
            </a:pPr>
            <a:r>
              <a:rPr lang="en-US" sz="2000" dirty="0" smtClean="0"/>
              <a:t>Continue to provide education, technical assistance and peer networking to help HH and BHH implement the foundational core expectations and attain quantifiable improvements in care</a:t>
            </a:r>
          </a:p>
          <a:p>
            <a:pPr marL="342900" lvl="0" indent="-342900">
              <a:spcAft>
                <a:spcPts val="2400"/>
              </a:spcAft>
              <a:buFont typeface="Wingdings" panose="05000000000000000000" pitchFamily="2" charset="2"/>
              <a:buChar char="§"/>
            </a:pPr>
            <a:r>
              <a:rPr lang="en-US" sz="2000" dirty="0" smtClean="0"/>
              <a:t>Focus on one or two key metrics to support quality improvement cycles and enhanced protocols and workflows to improve </a:t>
            </a:r>
            <a:r>
              <a:rPr lang="en-US" sz="2000" dirty="0"/>
              <a:t>patient </a:t>
            </a:r>
            <a:r>
              <a:rPr lang="en-US" sz="2000" dirty="0" smtClean="0"/>
              <a:t>outcomes</a:t>
            </a:r>
          </a:p>
          <a:p>
            <a:pPr marL="342900" lvl="0" indent="-342900">
              <a:spcAft>
                <a:spcPts val="2400"/>
              </a:spcAft>
              <a:buFont typeface="Wingdings" panose="05000000000000000000" pitchFamily="2" charset="2"/>
              <a:buChar char="§"/>
            </a:pPr>
            <a:r>
              <a:rPr lang="en-US" sz="2000" dirty="0" smtClean="0"/>
              <a:t>Incorporate patient centered decision aids to build relationships between patients and providers that maximize effective care choices</a:t>
            </a:r>
          </a:p>
          <a:p>
            <a:pPr marL="342900" lvl="0" indent="-342900">
              <a:spcAft>
                <a:spcPts val="2400"/>
              </a:spcAft>
              <a:buFont typeface="Wingdings" panose="05000000000000000000" pitchFamily="2" charset="2"/>
              <a:buChar char="§"/>
            </a:pPr>
            <a:r>
              <a:rPr lang="en-US" sz="2000" dirty="0" smtClean="0"/>
              <a:t>Strengthen partnerships and coordination between care providers to ensure quality patient outcomes (Primary Care, Behavioral Health Homes, and Community Care Teams)</a:t>
            </a:r>
          </a:p>
        </p:txBody>
      </p:sp>
      <p:sp>
        <p:nvSpPr>
          <p:cNvPr id="7" name="Title 1"/>
          <p:cNvSpPr txBox="1">
            <a:spLocks/>
          </p:cNvSpPr>
          <p:nvPr/>
        </p:nvSpPr>
        <p:spPr>
          <a:xfrm>
            <a:off x="228600" y="228600"/>
            <a:ext cx="8915400" cy="533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GB" sz="2800" b="1" dirty="0" smtClean="0"/>
              <a:t>QC SIM Objectives: </a:t>
            </a:r>
            <a:r>
              <a:rPr lang="en-US" sz="2800" b="1" dirty="0"/>
              <a:t>Sustainability </a:t>
            </a:r>
            <a:r>
              <a:rPr lang="en-US" sz="2800" b="1" dirty="0" smtClean="0"/>
              <a:t>Recommendations</a:t>
            </a:r>
            <a:endParaRPr lang="en-US" sz="2800" b="1"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134549"/>
            <a:ext cx="1642872" cy="613775"/>
          </a:xfrm>
          <a:prstGeom prst="rect">
            <a:avLst/>
          </a:prstGeom>
        </p:spPr>
      </p:pic>
      <p:sp>
        <p:nvSpPr>
          <p:cNvPr id="9" name="Slide Number Placeholder 3"/>
          <p:cNvSpPr>
            <a:spLocks noGrp="1"/>
          </p:cNvSpPr>
          <p:nvPr>
            <p:ph type="sldNum" sz="quarter" idx="12"/>
          </p:nvPr>
        </p:nvSpPr>
        <p:spPr>
          <a:xfrm>
            <a:off x="3429000" y="6383199"/>
            <a:ext cx="2133600" cy="365125"/>
          </a:xfrm>
        </p:spPr>
        <p:txBody>
          <a:bodyPr/>
          <a:lstStyle/>
          <a:p>
            <a:pPr algn="ctr"/>
            <a:fld id="{AB51081B-52FA-4A4F-BD4B-A82370E6DBD5}" type="slidenum">
              <a:rPr lang="en-US" smtClean="0">
                <a:solidFill>
                  <a:schemeClr val="tx1"/>
                </a:solidFill>
              </a:rPr>
              <a:pPr algn="ctr"/>
              <a:t>10</a:t>
            </a:fld>
            <a:endParaRPr lang="en-US">
              <a:solidFill>
                <a:schemeClr val="tx1"/>
              </a:solidFill>
            </a:endParaRPr>
          </a:p>
        </p:txBody>
      </p:sp>
    </p:spTree>
    <p:extLst>
      <p:ext uri="{BB962C8B-B14F-4D97-AF65-F5344CB8AC3E}">
        <p14:creationId xmlns:p14="http://schemas.microsoft.com/office/powerpoint/2010/main" val="20287263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
            <a:ext cx="8915400" cy="533400"/>
          </a:xfrm>
        </p:spPr>
        <p:txBody>
          <a:bodyPr>
            <a:normAutofit/>
          </a:bodyPr>
          <a:lstStyle/>
          <a:p>
            <a:pPr algn="l"/>
            <a:r>
              <a:rPr lang="en-GB" sz="2800" b="1" dirty="0" smtClean="0"/>
              <a:t>QC Objective 2: Delivery System Reform Subcommittee</a:t>
            </a:r>
            <a:endParaRPr lang="en-US"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0300" y="6248400"/>
            <a:ext cx="2667000" cy="386075"/>
          </a:xfrm>
          <a:prstGeom prst="rect">
            <a:avLst/>
          </a:prstGeom>
        </p:spPr>
      </p:pic>
      <p:sp>
        <p:nvSpPr>
          <p:cNvPr id="6" name="Title 1"/>
          <p:cNvSpPr txBox="1">
            <a:spLocks/>
          </p:cNvSpPr>
          <p:nvPr/>
        </p:nvSpPr>
        <p:spPr>
          <a:xfrm>
            <a:off x="838200" y="1143000"/>
            <a:ext cx="7924800" cy="4800600"/>
          </a:xfrm>
          <a:prstGeom prst="rect">
            <a:avLst/>
          </a:prstGeom>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prstClr val="black"/>
                </a:solidFill>
              </a:rPr>
              <a:t> </a:t>
            </a:r>
            <a:endParaRPr lang="en-US" sz="2400" dirty="0">
              <a:solidFill>
                <a:prstClr val="black"/>
              </a:solidFill>
            </a:endParaRPr>
          </a:p>
          <a:p>
            <a:pPr algn="l"/>
            <a:endParaRPr lang="en-US" sz="2400" dirty="0">
              <a:solidFill>
                <a:prstClr val="black"/>
              </a:solidFill>
            </a:endParaRPr>
          </a:p>
        </p:txBody>
      </p:sp>
      <p:sp>
        <p:nvSpPr>
          <p:cNvPr id="9" name="TextBox 8"/>
          <p:cNvSpPr txBox="1"/>
          <p:nvPr/>
        </p:nvSpPr>
        <p:spPr>
          <a:xfrm>
            <a:off x="304800" y="648355"/>
            <a:ext cx="8515350" cy="5478423"/>
          </a:xfrm>
          <a:prstGeom prst="rect">
            <a:avLst/>
          </a:prstGeom>
          <a:noFill/>
        </p:spPr>
        <p:txBody>
          <a:bodyPr wrap="square" rtlCol="0">
            <a:spAutoFit/>
          </a:bodyPr>
          <a:lstStyle/>
          <a:p>
            <a:pPr marL="228600">
              <a:spcAft>
                <a:spcPts val="600"/>
              </a:spcAft>
            </a:pPr>
            <a:r>
              <a:rPr lang="en-US" sz="2000" b="1" dirty="0">
                <a:solidFill>
                  <a:prstClr val="black"/>
                </a:solidFill>
              </a:rPr>
              <a:t>Engaged providers across the care </a:t>
            </a:r>
            <a:r>
              <a:rPr lang="en-US" sz="2000" b="1" dirty="0" smtClean="0">
                <a:solidFill>
                  <a:prstClr val="black"/>
                </a:solidFill>
              </a:rPr>
              <a:t>spectrum</a:t>
            </a:r>
          </a:p>
          <a:p>
            <a:pPr marL="571500" indent="-342900">
              <a:spcAft>
                <a:spcPts val="600"/>
              </a:spcAft>
              <a:buFont typeface="Wingdings" panose="05000000000000000000" pitchFamily="2" charset="2"/>
              <a:buChar char="§"/>
            </a:pPr>
            <a:r>
              <a:rPr lang="en-US" sz="2000" dirty="0" smtClean="0">
                <a:solidFill>
                  <a:prstClr val="black"/>
                </a:solidFill>
              </a:rPr>
              <a:t>Focused Care Coordination Pilot increased primary </a:t>
            </a:r>
            <a:r>
              <a:rPr lang="en-US" sz="2000" dirty="0">
                <a:solidFill>
                  <a:prstClr val="black"/>
                </a:solidFill>
              </a:rPr>
              <a:t>c</a:t>
            </a:r>
            <a:r>
              <a:rPr lang="en-US" sz="2000" dirty="0" smtClean="0">
                <a:solidFill>
                  <a:prstClr val="black"/>
                </a:solidFill>
              </a:rPr>
              <a:t>are connection and reduced ED utilization</a:t>
            </a:r>
          </a:p>
          <a:p>
            <a:pPr marL="571500" indent="-342900">
              <a:spcAft>
                <a:spcPts val="600"/>
              </a:spcAft>
              <a:buFont typeface="Wingdings" panose="05000000000000000000" pitchFamily="2" charset="2"/>
              <a:buChar char="§"/>
            </a:pPr>
            <a:r>
              <a:rPr lang="en-US" sz="2000" dirty="0" smtClean="0">
                <a:solidFill>
                  <a:prstClr val="black"/>
                </a:solidFill>
              </a:rPr>
              <a:t>32 meetings convened with average attendance of 20</a:t>
            </a:r>
          </a:p>
          <a:p>
            <a:pPr marL="571500" indent="-342900">
              <a:spcAft>
                <a:spcPts val="600"/>
              </a:spcAft>
              <a:buFont typeface="Wingdings" panose="05000000000000000000" pitchFamily="2" charset="2"/>
              <a:buChar char="§"/>
            </a:pPr>
            <a:r>
              <a:rPr lang="en-US" sz="2000" dirty="0">
                <a:solidFill>
                  <a:prstClr val="black"/>
                </a:solidFill>
              </a:rPr>
              <a:t>M</a:t>
            </a:r>
            <a:r>
              <a:rPr lang="en-US" sz="2000" dirty="0" smtClean="0">
                <a:solidFill>
                  <a:prstClr val="black"/>
                </a:solidFill>
              </a:rPr>
              <a:t>embers </a:t>
            </a:r>
            <a:r>
              <a:rPr lang="en-US" sz="2000" dirty="0">
                <a:solidFill>
                  <a:prstClr val="black"/>
                </a:solidFill>
              </a:rPr>
              <a:t>stated desire to stay engaged going forward</a:t>
            </a:r>
          </a:p>
          <a:p>
            <a:pPr marL="228600">
              <a:spcAft>
                <a:spcPts val="600"/>
              </a:spcAft>
            </a:pPr>
            <a:r>
              <a:rPr lang="en-US" sz="2000" b="1" dirty="0" smtClean="0">
                <a:solidFill>
                  <a:prstClr val="black"/>
                </a:solidFill>
              </a:rPr>
              <a:t>Identified risks above the water line:</a:t>
            </a:r>
          </a:p>
          <a:p>
            <a:pPr marL="514350" indent="-285750">
              <a:spcAft>
                <a:spcPts val="600"/>
              </a:spcAft>
              <a:buFont typeface="Wingdings" panose="05000000000000000000" pitchFamily="2" charset="2"/>
              <a:buChar char="§"/>
            </a:pPr>
            <a:r>
              <a:rPr lang="en-US" sz="2000" dirty="0" smtClean="0">
                <a:solidFill>
                  <a:prstClr val="black"/>
                </a:solidFill>
              </a:rPr>
              <a:t>Primary Care Payment Reform: If payment reform </a:t>
            </a:r>
            <a:r>
              <a:rPr lang="en-US" sz="2000" dirty="0">
                <a:solidFill>
                  <a:prstClr val="black"/>
                </a:solidFill>
              </a:rPr>
              <a:t>fails to support enhanced primary care </a:t>
            </a:r>
            <a:r>
              <a:rPr lang="en-US" sz="2000" dirty="0" smtClean="0">
                <a:solidFill>
                  <a:prstClr val="black"/>
                </a:solidFill>
              </a:rPr>
              <a:t>model, </a:t>
            </a:r>
            <a:r>
              <a:rPr lang="en-US" sz="2000" dirty="0">
                <a:solidFill>
                  <a:prstClr val="black"/>
                </a:solidFill>
              </a:rPr>
              <a:t>delivery system reforms </a:t>
            </a:r>
            <a:r>
              <a:rPr lang="en-US" sz="2000" dirty="0" smtClean="0">
                <a:solidFill>
                  <a:prstClr val="black"/>
                </a:solidFill>
              </a:rPr>
              <a:t>won’t be adopted/sustained. </a:t>
            </a:r>
          </a:p>
          <a:p>
            <a:pPr marL="228600">
              <a:spcAft>
                <a:spcPts val="600"/>
              </a:spcAft>
            </a:pPr>
            <a:r>
              <a:rPr lang="en-US" sz="2000" b="1" dirty="0" smtClean="0">
                <a:solidFill>
                  <a:prstClr val="black"/>
                </a:solidFill>
              </a:rPr>
              <a:t>Identified risks resolved:</a:t>
            </a:r>
            <a:endParaRPr lang="en-US" sz="2000" b="1" dirty="0">
              <a:solidFill>
                <a:prstClr val="black"/>
              </a:solidFill>
            </a:endParaRPr>
          </a:p>
          <a:p>
            <a:pPr marL="514350" indent="-285750">
              <a:spcAft>
                <a:spcPts val="600"/>
              </a:spcAft>
              <a:buFont typeface="Wingdings" panose="05000000000000000000" pitchFamily="2" charset="2"/>
              <a:buChar char="§"/>
            </a:pPr>
            <a:r>
              <a:rPr lang="en-US" sz="2000" dirty="0" smtClean="0">
                <a:solidFill>
                  <a:prstClr val="black"/>
                </a:solidFill>
              </a:rPr>
              <a:t>Consumer involvement in SIM Governance</a:t>
            </a:r>
          </a:p>
          <a:p>
            <a:pPr marL="228600">
              <a:spcAft>
                <a:spcPts val="600"/>
              </a:spcAft>
            </a:pPr>
            <a:r>
              <a:rPr lang="en-US" sz="2000" b="1" dirty="0" smtClean="0">
                <a:solidFill>
                  <a:prstClr val="black"/>
                </a:solidFill>
              </a:rPr>
              <a:t>Identified risks (Other):</a:t>
            </a:r>
            <a:endParaRPr lang="en-US" sz="2000" b="1" dirty="0">
              <a:solidFill>
                <a:prstClr val="black"/>
              </a:solidFill>
            </a:endParaRPr>
          </a:p>
          <a:p>
            <a:pPr marL="571500" indent="-342900">
              <a:spcAft>
                <a:spcPts val="600"/>
              </a:spcAft>
              <a:buFont typeface="Wingdings" panose="05000000000000000000" pitchFamily="2" charset="2"/>
              <a:buChar char="§"/>
            </a:pPr>
            <a:r>
              <a:rPr lang="en-US" sz="2000" dirty="0" smtClean="0">
                <a:solidFill>
                  <a:prstClr val="black"/>
                </a:solidFill>
              </a:rPr>
              <a:t>Fragmented </a:t>
            </a:r>
            <a:r>
              <a:rPr lang="en-US" sz="2000" dirty="0">
                <a:solidFill>
                  <a:prstClr val="black"/>
                </a:solidFill>
              </a:rPr>
              <a:t>c</a:t>
            </a:r>
            <a:r>
              <a:rPr lang="en-US" sz="2000" dirty="0" smtClean="0">
                <a:solidFill>
                  <a:prstClr val="black"/>
                </a:solidFill>
              </a:rPr>
              <a:t>are </a:t>
            </a:r>
            <a:r>
              <a:rPr lang="en-US" sz="2000" dirty="0">
                <a:solidFill>
                  <a:prstClr val="black"/>
                </a:solidFill>
              </a:rPr>
              <a:t>c</a:t>
            </a:r>
            <a:r>
              <a:rPr lang="en-US" sz="2000" dirty="0" smtClean="0">
                <a:solidFill>
                  <a:prstClr val="black"/>
                </a:solidFill>
              </a:rPr>
              <a:t>oordination within the delivery system is a risk to quality care and good outcomes; ensure strategies to streamline care coordination</a:t>
            </a:r>
            <a:endParaRPr lang="en-US" sz="2000" dirty="0">
              <a:solidFill>
                <a:prstClr val="black"/>
              </a:solidFill>
            </a:endParaRPr>
          </a:p>
          <a:p>
            <a:pPr marL="571500" indent="-342900">
              <a:spcAft>
                <a:spcPts val="600"/>
              </a:spcAft>
              <a:buFont typeface="Wingdings" panose="05000000000000000000" pitchFamily="2" charset="2"/>
              <a:buChar char="§"/>
            </a:pPr>
            <a:r>
              <a:rPr lang="en-US" sz="2000" dirty="0" smtClean="0">
                <a:solidFill>
                  <a:prstClr val="black"/>
                </a:solidFill>
              </a:rPr>
              <a:t>Primary care practitioners and teams are at risk for change fatigue and burn out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134549"/>
            <a:ext cx="1642872" cy="613775"/>
          </a:xfrm>
          <a:prstGeom prst="rect">
            <a:avLst/>
          </a:prstGeom>
        </p:spPr>
      </p:pic>
      <p:sp>
        <p:nvSpPr>
          <p:cNvPr id="12" name="Slide Number Placeholder 3"/>
          <p:cNvSpPr>
            <a:spLocks noGrp="1"/>
          </p:cNvSpPr>
          <p:nvPr>
            <p:ph type="sldNum" sz="quarter" idx="12"/>
          </p:nvPr>
        </p:nvSpPr>
        <p:spPr>
          <a:xfrm>
            <a:off x="3429000" y="6383199"/>
            <a:ext cx="2133600" cy="365125"/>
          </a:xfrm>
        </p:spPr>
        <p:txBody>
          <a:bodyPr/>
          <a:lstStyle/>
          <a:p>
            <a:pPr algn="ctr"/>
            <a:fld id="{AB51081B-52FA-4A4F-BD4B-A82370E6DBD5}" type="slidenum">
              <a:rPr lang="en-US" smtClean="0">
                <a:solidFill>
                  <a:prstClr val="black"/>
                </a:solidFill>
              </a:rPr>
              <a:pPr algn="ctr"/>
              <a:t>11</a:t>
            </a:fld>
            <a:endParaRPr lang="en-US">
              <a:solidFill>
                <a:prstClr val="black"/>
              </a:solidFill>
            </a:endParaRPr>
          </a:p>
        </p:txBody>
      </p:sp>
    </p:spTree>
    <p:extLst>
      <p:ext uri="{BB962C8B-B14F-4D97-AF65-F5344CB8AC3E}">
        <p14:creationId xmlns:p14="http://schemas.microsoft.com/office/powerpoint/2010/main" val="3692052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3651" y="609600"/>
            <a:ext cx="7467600" cy="3550459"/>
          </a:xfrm>
          <a:prstGeom prst="rect">
            <a:avLst/>
          </a:prstGeom>
          <a:noFill/>
        </p:spPr>
        <p:txBody>
          <a:bodyPr wrap="square" rtlCol="0">
            <a:spAutoFit/>
          </a:bodyPr>
          <a:lstStyle/>
          <a:p>
            <a:pPr lvl="0" algn="ctr">
              <a:lnSpc>
                <a:spcPct val="114000"/>
              </a:lnSpc>
              <a:spcAft>
                <a:spcPts val="1200"/>
              </a:spcAft>
            </a:pPr>
            <a:r>
              <a:rPr lang="en-GB" sz="2400" i="1" dirty="0" smtClean="0"/>
              <a:t>Support HH and BHH practices to drive data focused improvements in care</a:t>
            </a:r>
          </a:p>
          <a:p>
            <a:pPr marL="285750" indent="-285750">
              <a:spcAft>
                <a:spcPts val="1200"/>
              </a:spcAft>
              <a:buFont typeface="Wingdings" panose="05000000000000000000" pitchFamily="2" charset="2"/>
              <a:buChar char="§"/>
            </a:pPr>
            <a:r>
              <a:rPr lang="en-US" sz="2000" dirty="0" smtClean="0"/>
              <a:t>Training </a:t>
            </a:r>
            <a:r>
              <a:rPr lang="en-US" sz="2000" dirty="0"/>
              <a:t>and direct practice level interventions to the Health </a:t>
            </a:r>
            <a:r>
              <a:rPr lang="en-US" sz="2000" dirty="0" smtClean="0"/>
              <a:t>Home practices </a:t>
            </a:r>
            <a:r>
              <a:rPr lang="en-US" sz="2000" dirty="0"/>
              <a:t>and Behavioral Health Home </a:t>
            </a:r>
            <a:r>
              <a:rPr lang="en-US" sz="2000" dirty="0" smtClean="0"/>
              <a:t>organizations</a:t>
            </a:r>
          </a:p>
          <a:p>
            <a:pPr marL="285750" indent="-285750">
              <a:spcAft>
                <a:spcPts val="1200"/>
              </a:spcAft>
              <a:buFont typeface="Wingdings" panose="05000000000000000000" pitchFamily="2" charset="2"/>
              <a:buChar char="§"/>
            </a:pPr>
            <a:r>
              <a:rPr lang="en-US" sz="2000" dirty="0" smtClean="0"/>
              <a:t>Use peer practice successes to refine workflows and protocols and spread bests practices </a:t>
            </a:r>
          </a:p>
          <a:p>
            <a:pPr marL="285750" indent="-285750">
              <a:spcAft>
                <a:spcPts val="1200"/>
              </a:spcAft>
              <a:buFont typeface="Wingdings" panose="05000000000000000000" pitchFamily="2" charset="2"/>
              <a:buChar char="§"/>
            </a:pPr>
            <a:r>
              <a:rPr lang="en-US" sz="2000" dirty="0" smtClean="0"/>
              <a:t>Improve implementation of HbA1c </a:t>
            </a:r>
            <a:r>
              <a:rPr lang="en-US" sz="2000" dirty="0"/>
              <a:t>Diabetic Care Measure, Antipsychotic </a:t>
            </a:r>
            <a:r>
              <a:rPr lang="en-US" sz="2000" dirty="0" smtClean="0"/>
              <a:t>and HbA1c Measure</a:t>
            </a:r>
            <a:r>
              <a:rPr lang="en-US" sz="2000" dirty="0"/>
              <a:t>, and Core Expectation </a:t>
            </a:r>
            <a:r>
              <a:rPr lang="en-US" sz="2000" dirty="0" smtClean="0"/>
              <a:t>implementation</a:t>
            </a:r>
            <a:endParaRPr lang="en-US" sz="20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324600"/>
            <a:ext cx="2663825"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28600" y="76200"/>
            <a:ext cx="8915400" cy="533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GB" sz="2800" b="1" dirty="0" smtClean="0"/>
              <a:t>QC SIM Objectives: </a:t>
            </a:r>
            <a:r>
              <a:rPr lang="en-US" sz="2800" b="1" dirty="0" smtClean="0"/>
              <a:t>What’s Next - Recommendations</a:t>
            </a:r>
            <a:endParaRPr lang="en-US" sz="2800" b="1" dirty="0"/>
          </a:p>
        </p:txBody>
      </p:sp>
      <p:pic>
        <p:nvPicPr>
          <p:cNvPr id="4098" name="Picture 2" descr="C:\Users\lmiller\AppData\Local\Microsoft\Windows\Temporary Internet Files\Content.IE5\5OXLR09A\pdsa_blogpo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812000"/>
            <a:ext cx="2641779" cy="26499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134549"/>
            <a:ext cx="1642872" cy="613775"/>
          </a:xfrm>
          <a:prstGeom prst="rect">
            <a:avLst/>
          </a:prstGeom>
        </p:spPr>
      </p:pic>
      <p:sp>
        <p:nvSpPr>
          <p:cNvPr id="7" name="Slide Number Placeholder 3"/>
          <p:cNvSpPr>
            <a:spLocks noGrp="1"/>
          </p:cNvSpPr>
          <p:nvPr>
            <p:ph type="sldNum" sz="quarter" idx="12"/>
          </p:nvPr>
        </p:nvSpPr>
        <p:spPr>
          <a:xfrm>
            <a:off x="3429000" y="6383199"/>
            <a:ext cx="2133600" cy="365125"/>
          </a:xfrm>
        </p:spPr>
        <p:txBody>
          <a:bodyPr/>
          <a:lstStyle/>
          <a:p>
            <a:pPr algn="ctr"/>
            <a:fld id="{AB51081B-52FA-4A4F-BD4B-A82370E6DBD5}" type="slidenum">
              <a:rPr lang="en-US" smtClean="0">
                <a:solidFill>
                  <a:schemeClr val="tx1"/>
                </a:solidFill>
              </a:rPr>
              <a:pPr algn="ctr"/>
              <a:t>12</a:t>
            </a:fld>
            <a:endParaRPr lang="en-US">
              <a:solidFill>
                <a:schemeClr val="tx1"/>
              </a:solidFill>
            </a:endParaRPr>
          </a:p>
        </p:txBody>
      </p:sp>
    </p:spTree>
    <p:extLst>
      <p:ext uri="{BB962C8B-B14F-4D97-AF65-F5344CB8AC3E}">
        <p14:creationId xmlns:p14="http://schemas.microsoft.com/office/powerpoint/2010/main" val="24061670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
            <a:ext cx="7772400" cy="533400"/>
          </a:xfrm>
        </p:spPr>
        <p:txBody>
          <a:bodyPr>
            <a:normAutofit fontScale="90000"/>
          </a:bodyPr>
          <a:lstStyle/>
          <a:p>
            <a:pPr algn="l"/>
            <a:r>
              <a:rPr lang="en-GB" sz="2800" b="1" dirty="0" smtClean="0"/>
              <a:t>QC Objective 1: Health Homes Learning Collaborative</a:t>
            </a:r>
            <a:endParaRPr lang="en-US"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5404" y="6319525"/>
            <a:ext cx="2667000" cy="386075"/>
          </a:xfrm>
          <a:prstGeom prst="rect">
            <a:avLst/>
          </a:prstGeom>
        </p:spPr>
      </p:pic>
      <p:sp>
        <p:nvSpPr>
          <p:cNvPr id="6" name="Title 1"/>
          <p:cNvSpPr txBox="1">
            <a:spLocks/>
          </p:cNvSpPr>
          <p:nvPr/>
        </p:nvSpPr>
        <p:spPr>
          <a:xfrm>
            <a:off x="838200" y="1143000"/>
            <a:ext cx="7924800" cy="4800600"/>
          </a:xfrm>
          <a:prstGeom prst="rect">
            <a:avLst/>
          </a:prstGeom>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prstClr val="black"/>
                </a:solidFill>
              </a:rPr>
              <a:t> </a:t>
            </a:r>
            <a:endParaRPr lang="en-US" sz="2400" dirty="0">
              <a:solidFill>
                <a:prstClr val="black"/>
              </a:solidFill>
            </a:endParaRPr>
          </a:p>
          <a:p>
            <a:pPr algn="l"/>
            <a:endParaRPr lang="en-US" sz="2400" dirty="0">
              <a:solidFill>
                <a:prstClr val="black"/>
              </a:solidFill>
            </a:endParaRPr>
          </a:p>
        </p:txBody>
      </p:sp>
      <p:sp>
        <p:nvSpPr>
          <p:cNvPr id="3" name="TextBox 2"/>
          <p:cNvSpPr txBox="1"/>
          <p:nvPr/>
        </p:nvSpPr>
        <p:spPr>
          <a:xfrm>
            <a:off x="304800" y="609600"/>
            <a:ext cx="8305800" cy="2200602"/>
          </a:xfrm>
          <a:prstGeom prst="rect">
            <a:avLst/>
          </a:prstGeom>
          <a:noFill/>
        </p:spPr>
        <p:txBody>
          <a:bodyPr wrap="square" rtlCol="0">
            <a:spAutoFit/>
          </a:bodyPr>
          <a:lstStyle/>
          <a:p>
            <a:r>
              <a:rPr lang="en-US" dirty="0" smtClean="0">
                <a:solidFill>
                  <a:prstClr val="black"/>
                </a:solidFill>
              </a:rPr>
              <a:t>S</a:t>
            </a:r>
            <a:r>
              <a:rPr lang="en-US" dirty="0" smtClean="0">
                <a:solidFill>
                  <a:prstClr val="black"/>
                </a:solidFill>
                <a:ea typeface="Times New Roman"/>
              </a:rPr>
              <a:t>uccessful implementation of </a:t>
            </a:r>
            <a:r>
              <a:rPr lang="en-US" dirty="0">
                <a:solidFill>
                  <a:prstClr val="black"/>
                </a:solidFill>
                <a:ea typeface="Times New Roman"/>
              </a:rPr>
              <a:t>the </a:t>
            </a:r>
            <a:r>
              <a:rPr lang="en-US" dirty="0" smtClean="0">
                <a:solidFill>
                  <a:prstClr val="black"/>
                </a:solidFill>
                <a:ea typeface="Times New Roman"/>
              </a:rPr>
              <a:t>PCMH/HH 10 </a:t>
            </a:r>
            <a:r>
              <a:rPr lang="en-US" dirty="0">
                <a:solidFill>
                  <a:prstClr val="black"/>
                </a:solidFill>
                <a:ea typeface="Times New Roman"/>
              </a:rPr>
              <a:t>Core Expectations and HH required </a:t>
            </a:r>
            <a:r>
              <a:rPr lang="en-US" dirty="0" smtClean="0">
                <a:solidFill>
                  <a:prstClr val="black"/>
                </a:solidFill>
                <a:ea typeface="Times New Roman"/>
              </a:rPr>
              <a:t>screenings resulting in:</a:t>
            </a:r>
          </a:p>
          <a:p>
            <a:pPr marL="800100" lvl="1" indent="-342900">
              <a:spcAft>
                <a:spcPts val="600"/>
              </a:spcAft>
              <a:buFontTx/>
              <a:buAutoNum type="arabicParenBoth"/>
            </a:pPr>
            <a:r>
              <a:rPr lang="en-US" dirty="0" smtClean="0">
                <a:solidFill>
                  <a:prstClr val="black"/>
                </a:solidFill>
                <a:ea typeface="Times New Roman"/>
              </a:rPr>
              <a:t>improvements </a:t>
            </a:r>
            <a:r>
              <a:rPr lang="en-US" dirty="0">
                <a:solidFill>
                  <a:prstClr val="black"/>
                </a:solidFill>
                <a:ea typeface="Times New Roman"/>
              </a:rPr>
              <a:t>in clinical quality, integrated care, and patient </a:t>
            </a:r>
            <a:r>
              <a:rPr lang="en-US" dirty="0" smtClean="0">
                <a:solidFill>
                  <a:prstClr val="black"/>
                </a:solidFill>
                <a:ea typeface="Times New Roman"/>
              </a:rPr>
              <a:t>experience</a:t>
            </a:r>
          </a:p>
          <a:p>
            <a:pPr marL="1108710" lvl="2" indent="-285750">
              <a:spcAft>
                <a:spcPts val="600"/>
              </a:spcAft>
              <a:buFont typeface="Wingdings"/>
              <a:buChar char="s"/>
            </a:pPr>
            <a:r>
              <a:rPr lang="en-US" sz="1600" dirty="0" smtClean="0">
                <a:solidFill>
                  <a:prstClr val="black"/>
                </a:solidFill>
                <a:ea typeface="Times New Roman"/>
                <a:sym typeface="Wingdings"/>
              </a:rPr>
              <a:t>Behavioral health integration scores improved 19% from baseline</a:t>
            </a:r>
          </a:p>
          <a:p>
            <a:pPr marL="1108710" lvl="2" indent="-285750">
              <a:spcAft>
                <a:spcPts val="600"/>
              </a:spcAft>
              <a:buFont typeface="Wingdings"/>
              <a:buChar char="s"/>
            </a:pPr>
            <a:r>
              <a:rPr lang="en-US" sz="1600" dirty="0" smtClean="0">
                <a:solidFill>
                  <a:prstClr val="black"/>
                </a:solidFill>
                <a:ea typeface="Times New Roman"/>
                <a:sym typeface="Wingdings"/>
              </a:rPr>
              <a:t>Implementation of substance abuse screening exceeded expectations</a:t>
            </a:r>
            <a:endParaRPr lang="en-US" sz="1600" dirty="0" smtClean="0">
              <a:solidFill>
                <a:prstClr val="black"/>
              </a:solidFill>
              <a:ea typeface="Times New Roman"/>
            </a:endParaRPr>
          </a:p>
          <a:p>
            <a:pPr lvl="1">
              <a:spcAft>
                <a:spcPts val="600"/>
              </a:spcAft>
            </a:pPr>
            <a:r>
              <a:rPr lang="en-US" dirty="0">
                <a:solidFill>
                  <a:prstClr val="black"/>
                </a:solidFill>
                <a:ea typeface="Times New Roman"/>
              </a:rPr>
              <a:t>(</a:t>
            </a:r>
            <a:r>
              <a:rPr lang="en-US" dirty="0" smtClean="0">
                <a:solidFill>
                  <a:prstClr val="black"/>
                </a:solidFill>
                <a:ea typeface="Times New Roman"/>
              </a:rPr>
              <a:t>2</a:t>
            </a:r>
            <a:r>
              <a:rPr lang="en-US" dirty="0">
                <a:solidFill>
                  <a:prstClr val="black"/>
                </a:solidFill>
                <a:ea typeface="Times New Roman"/>
              </a:rPr>
              <a:t>) decreasing avoidable health care spending for individuals with chronic conditions.</a:t>
            </a:r>
          </a:p>
        </p:txBody>
      </p:sp>
      <p:graphicFrame>
        <p:nvGraphicFramePr>
          <p:cNvPr id="7" name="Chart 6"/>
          <p:cNvGraphicFramePr>
            <a:graphicFrameLocks/>
          </p:cNvGraphicFramePr>
          <p:nvPr>
            <p:extLst>
              <p:ext uri="{D42A27DB-BD31-4B8C-83A1-F6EECF244321}">
                <p14:modId xmlns:p14="http://schemas.microsoft.com/office/powerpoint/2010/main" val="2721461046"/>
              </p:ext>
            </p:extLst>
          </p:nvPr>
        </p:nvGraphicFramePr>
        <p:xfrm>
          <a:off x="152400" y="2865120"/>
          <a:ext cx="4738688" cy="33832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3682113097"/>
              </p:ext>
            </p:extLst>
          </p:nvPr>
        </p:nvGraphicFramePr>
        <p:xfrm>
          <a:off x="5116204" y="2936245"/>
          <a:ext cx="3886200" cy="3383280"/>
        </p:xfrm>
        <a:graphic>
          <a:graphicData uri="http://schemas.openxmlformats.org/drawingml/2006/chart">
            <c:chart xmlns:c="http://schemas.openxmlformats.org/drawingml/2006/chart" xmlns:r="http://schemas.openxmlformats.org/officeDocument/2006/relationships" r:id="rId5"/>
          </a:graphicData>
        </a:graphic>
      </p:graphicFrame>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6134549"/>
            <a:ext cx="1642872" cy="613775"/>
          </a:xfrm>
          <a:prstGeom prst="rect">
            <a:avLst/>
          </a:prstGeom>
        </p:spPr>
      </p:pic>
      <p:sp>
        <p:nvSpPr>
          <p:cNvPr id="4" name="Slide Number Placeholder 3"/>
          <p:cNvSpPr>
            <a:spLocks noGrp="1"/>
          </p:cNvSpPr>
          <p:nvPr>
            <p:ph type="sldNum" sz="quarter" idx="12"/>
          </p:nvPr>
        </p:nvSpPr>
        <p:spPr>
          <a:xfrm>
            <a:off x="3429000" y="6383199"/>
            <a:ext cx="2133600" cy="365125"/>
          </a:xfrm>
        </p:spPr>
        <p:txBody>
          <a:bodyPr/>
          <a:lstStyle/>
          <a:p>
            <a:pPr algn="ctr"/>
            <a:fld id="{AB51081B-52FA-4A4F-BD4B-A82370E6DBD5}" type="slidenum">
              <a:rPr lang="en-US" smtClean="0">
                <a:solidFill>
                  <a:prstClr val="black"/>
                </a:solidFill>
              </a:rPr>
              <a:pPr algn="ctr"/>
              <a:t>2</a:t>
            </a:fld>
            <a:endParaRPr lang="en-US">
              <a:solidFill>
                <a:prstClr val="black"/>
              </a:solidFill>
            </a:endParaRPr>
          </a:p>
        </p:txBody>
      </p:sp>
    </p:spTree>
    <p:extLst>
      <p:ext uri="{BB962C8B-B14F-4D97-AF65-F5344CB8AC3E}">
        <p14:creationId xmlns:p14="http://schemas.microsoft.com/office/powerpoint/2010/main" val="35943508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
            <a:ext cx="7772400" cy="533400"/>
          </a:xfrm>
        </p:spPr>
        <p:txBody>
          <a:bodyPr>
            <a:normAutofit fontScale="90000"/>
          </a:bodyPr>
          <a:lstStyle/>
          <a:p>
            <a:r>
              <a:rPr lang="en-GB" sz="2800" b="1" dirty="0" smtClean="0"/>
              <a:t/>
            </a:r>
            <a:br>
              <a:rPr lang="en-GB" sz="2800" b="1" dirty="0" smtClean="0"/>
            </a:br>
            <a:r>
              <a:rPr lang="en-GB" sz="2800" b="1" dirty="0" smtClean="0"/>
              <a:t>QC Objective 1: </a:t>
            </a:r>
            <a:r>
              <a:rPr lang="en-US" sz="2800" b="1" dirty="0" smtClean="0"/>
              <a:t>Findings from the SIM Evaluation: </a:t>
            </a:r>
            <a:r>
              <a:rPr lang="en-US" sz="2800" b="1" dirty="0"/>
              <a:t/>
            </a:r>
            <a:br>
              <a:rPr lang="en-US" sz="2800" b="1" dirty="0"/>
            </a:br>
            <a:endParaRPr lang="en-US"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0300" y="6248400"/>
            <a:ext cx="2667000" cy="386075"/>
          </a:xfrm>
          <a:prstGeom prst="rect">
            <a:avLst/>
          </a:prstGeom>
        </p:spPr>
      </p:pic>
      <p:sp>
        <p:nvSpPr>
          <p:cNvPr id="6" name="Title 1"/>
          <p:cNvSpPr txBox="1">
            <a:spLocks/>
          </p:cNvSpPr>
          <p:nvPr/>
        </p:nvSpPr>
        <p:spPr>
          <a:xfrm>
            <a:off x="838200" y="1143000"/>
            <a:ext cx="7924800" cy="4800600"/>
          </a:xfrm>
          <a:prstGeom prst="rect">
            <a:avLst/>
          </a:prstGeom>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t> </a:t>
            </a:r>
            <a:endParaRPr lang="en-US" sz="2400" dirty="0"/>
          </a:p>
          <a:p>
            <a:pPr algn="l"/>
            <a:endParaRPr lang="en-US" sz="2400" dirty="0"/>
          </a:p>
        </p:txBody>
      </p:sp>
      <p:sp>
        <p:nvSpPr>
          <p:cNvPr id="3" name="TextBox 2"/>
          <p:cNvSpPr txBox="1"/>
          <p:nvPr/>
        </p:nvSpPr>
        <p:spPr>
          <a:xfrm>
            <a:off x="571500" y="692021"/>
            <a:ext cx="8305800" cy="5478423"/>
          </a:xfrm>
          <a:prstGeom prst="rect">
            <a:avLst/>
          </a:prstGeom>
          <a:noFill/>
        </p:spPr>
        <p:txBody>
          <a:bodyPr wrap="square" rtlCol="0">
            <a:spAutoFit/>
          </a:bodyPr>
          <a:lstStyle/>
          <a:p>
            <a:pPr marL="342900" indent="-342900">
              <a:spcAft>
                <a:spcPts val="2400"/>
              </a:spcAft>
              <a:buFont typeface="Wingdings" panose="05000000000000000000" pitchFamily="2" charset="2"/>
              <a:buChar char="§"/>
            </a:pPr>
            <a:r>
              <a:rPr lang="en-US" sz="2000" dirty="0"/>
              <a:t>Cost avoidance generated by lower inpatient medical/surgical costs:  </a:t>
            </a:r>
            <a:r>
              <a:rPr lang="en-US" sz="2000" b="1" dirty="0"/>
              <a:t>17.9% reduction in overall PMPM </a:t>
            </a:r>
            <a:r>
              <a:rPr lang="en-US" sz="2000" dirty="0"/>
              <a:t>is notable, pointing to positive impact of interventions designed to strengthen primary </a:t>
            </a:r>
            <a:r>
              <a:rPr lang="en-US" sz="2000" dirty="0" smtClean="0"/>
              <a:t>care</a:t>
            </a:r>
            <a:endParaRPr lang="en-US" sz="2000" b="1" dirty="0" smtClean="0"/>
          </a:p>
          <a:p>
            <a:pPr marL="342900" indent="-342900">
              <a:spcAft>
                <a:spcPts val="2400"/>
              </a:spcAft>
              <a:buFont typeface="Wingdings" panose="05000000000000000000" pitchFamily="2" charset="2"/>
              <a:buChar char="§"/>
            </a:pPr>
            <a:r>
              <a:rPr lang="en-US" sz="2000" b="1" dirty="0" smtClean="0"/>
              <a:t>Reduced expenditures per member per month (PMPM) in relation to the control group,</a:t>
            </a:r>
            <a:r>
              <a:rPr lang="en-US" sz="2000" dirty="0" smtClean="0"/>
              <a:t> including total, medical, and behavioral health costs:</a:t>
            </a:r>
          </a:p>
          <a:p>
            <a:pPr marL="342900" indent="-342900">
              <a:spcAft>
                <a:spcPts val="2400"/>
              </a:spcAft>
              <a:buFont typeface="Wingdings" panose="05000000000000000000" pitchFamily="2" charset="2"/>
              <a:buChar char="§"/>
            </a:pPr>
            <a:endParaRPr lang="en-US" sz="2000" i="1" dirty="0">
              <a:ln>
                <a:solidFill>
                  <a:srgbClr val="FFFF00"/>
                </a:solidFill>
              </a:ln>
            </a:endParaRPr>
          </a:p>
          <a:p>
            <a:pPr marL="342900" indent="-342900">
              <a:spcAft>
                <a:spcPts val="2400"/>
              </a:spcAft>
              <a:buFont typeface="Wingdings" panose="05000000000000000000" pitchFamily="2" charset="2"/>
              <a:buChar char="§"/>
            </a:pPr>
            <a:endParaRPr lang="en-US" sz="2000" i="1" dirty="0" smtClean="0">
              <a:ln>
                <a:solidFill>
                  <a:srgbClr val="FFFF00"/>
                </a:solidFill>
              </a:ln>
            </a:endParaRPr>
          </a:p>
          <a:p>
            <a:pPr marL="342900" indent="-342900">
              <a:spcAft>
                <a:spcPts val="2400"/>
              </a:spcAft>
              <a:buFont typeface="Wingdings" panose="05000000000000000000" pitchFamily="2" charset="2"/>
              <a:buChar char="§"/>
            </a:pPr>
            <a:endParaRPr lang="en-US" sz="2000" i="1" dirty="0">
              <a:ln>
                <a:solidFill>
                  <a:srgbClr val="FFFF00"/>
                </a:solidFill>
              </a:ln>
            </a:endParaRPr>
          </a:p>
          <a:p>
            <a:pPr marL="342900" indent="-342900">
              <a:spcAft>
                <a:spcPts val="2400"/>
              </a:spcAft>
              <a:buFont typeface="Wingdings" panose="05000000000000000000" pitchFamily="2" charset="2"/>
              <a:buChar char="§"/>
            </a:pPr>
            <a:endParaRPr lang="en-US" sz="1000" b="1" dirty="0" smtClean="0"/>
          </a:p>
          <a:p>
            <a:pPr marL="342900" indent="-342900">
              <a:spcAft>
                <a:spcPts val="2400"/>
              </a:spcAft>
              <a:buFont typeface="Wingdings" panose="05000000000000000000" pitchFamily="2" charset="2"/>
              <a:buChar char="§"/>
            </a:pPr>
            <a:r>
              <a:rPr lang="en-US" sz="2000" b="1" dirty="0" smtClean="0"/>
              <a:t>Health Homes non-emergency ED use declined 14% </a:t>
            </a:r>
            <a:r>
              <a:rPr lang="en-US" sz="2000" dirty="0" smtClean="0"/>
              <a:t>compared to 2.6% decline in the control group from </a:t>
            </a:r>
            <a:r>
              <a:rPr lang="en-US" sz="2000" dirty="0"/>
              <a:t>pre (CY 2012) to post (CY </a:t>
            </a:r>
            <a:r>
              <a:rPr lang="en-US" sz="2000" dirty="0" smtClean="0"/>
              <a:t>2013) evaluation period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134549"/>
            <a:ext cx="1642872" cy="613775"/>
          </a:xfrm>
          <a:prstGeom prst="rect">
            <a:avLst/>
          </a:prstGeom>
        </p:spPr>
      </p:pic>
      <p:sp>
        <p:nvSpPr>
          <p:cNvPr id="8" name="Slide Number Placeholder 3"/>
          <p:cNvSpPr>
            <a:spLocks noGrp="1"/>
          </p:cNvSpPr>
          <p:nvPr>
            <p:ph type="sldNum" sz="quarter" idx="12"/>
          </p:nvPr>
        </p:nvSpPr>
        <p:spPr>
          <a:xfrm>
            <a:off x="3429000" y="6383199"/>
            <a:ext cx="2133600" cy="365125"/>
          </a:xfrm>
        </p:spPr>
        <p:txBody>
          <a:bodyPr/>
          <a:lstStyle/>
          <a:p>
            <a:pPr algn="ctr"/>
            <a:fld id="{AB51081B-52FA-4A4F-BD4B-A82370E6DBD5}" type="slidenum">
              <a:rPr lang="en-US" smtClean="0">
                <a:solidFill>
                  <a:schemeClr val="tx1"/>
                </a:solidFill>
              </a:rPr>
              <a:pPr algn="ctr"/>
              <a:t>3</a:t>
            </a:fld>
            <a:endParaRPr lang="en-US">
              <a:solidFill>
                <a:schemeClr val="tx1"/>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2069654340"/>
              </p:ext>
            </p:extLst>
          </p:nvPr>
        </p:nvGraphicFramePr>
        <p:xfrm>
          <a:off x="685800" y="2667000"/>
          <a:ext cx="8077199" cy="1676400"/>
        </p:xfrm>
        <a:graphic>
          <a:graphicData uri="http://schemas.openxmlformats.org/drawingml/2006/table">
            <a:tbl>
              <a:tblPr firstRow="1" bandRow="1">
                <a:tableStyleId>{5C22544A-7EE6-4342-B048-85BDC9FD1C3A}</a:tableStyleId>
              </a:tblPr>
              <a:tblGrid>
                <a:gridCol w="4019698"/>
                <a:gridCol w="2009184"/>
                <a:gridCol w="2048317"/>
              </a:tblGrid>
              <a:tr h="321082">
                <a:tc>
                  <a:txBody>
                    <a:bodyPr/>
                    <a:lstStyle/>
                    <a:p>
                      <a:pPr marL="0" marR="0" algn="ctr">
                        <a:lnSpc>
                          <a:spcPct val="100000"/>
                        </a:lnSpc>
                        <a:spcBef>
                          <a:spcPts val="200"/>
                        </a:spcBef>
                        <a:spcAft>
                          <a:spcPts val="200"/>
                        </a:spcAft>
                      </a:pPr>
                      <a:r>
                        <a:rPr lang="en-US" sz="1800" dirty="0">
                          <a:effectLst/>
                        </a:rPr>
                        <a:t> Service </a:t>
                      </a:r>
                      <a:r>
                        <a:rPr lang="en-US" sz="1800" dirty="0" smtClean="0">
                          <a:effectLst/>
                        </a:rPr>
                        <a:t>Category</a:t>
                      </a:r>
                      <a:endParaRPr lang="en-US" sz="1800" b="1" dirty="0">
                        <a:effectLst/>
                        <a:latin typeface="Calibri"/>
                        <a:ea typeface="Times New Roman"/>
                        <a:cs typeface="Times New Roman"/>
                      </a:endParaRPr>
                    </a:p>
                  </a:txBody>
                  <a:tcPr marL="45727" marR="457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1800" dirty="0">
                          <a:effectLst/>
                        </a:rPr>
                        <a:t>PMPM </a:t>
                      </a:r>
                      <a:r>
                        <a:rPr lang="en-US" sz="1800" dirty="0" smtClean="0">
                          <a:effectLst/>
                        </a:rPr>
                        <a:t>Cost Avoidance</a:t>
                      </a:r>
                      <a:endParaRPr lang="en-US" sz="1800" b="1" dirty="0">
                        <a:effectLst/>
                        <a:latin typeface="Calibri"/>
                        <a:ea typeface="Times New Roman"/>
                        <a:cs typeface="Times New Roman"/>
                      </a:endParaRPr>
                    </a:p>
                  </a:txBody>
                  <a:tcPr marL="45727" marR="457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1800" dirty="0">
                          <a:effectLst/>
                        </a:rPr>
                        <a:t>Percent of </a:t>
                      </a:r>
                      <a:r>
                        <a:rPr lang="en-US" sz="1800" dirty="0" smtClean="0">
                          <a:effectLst/>
                        </a:rPr>
                        <a:t>Total </a:t>
                      </a:r>
                      <a:r>
                        <a:rPr lang="en-US" sz="1800" dirty="0">
                          <a:effectLst/>
                        </a:rPr>
                        <a:t>PMPM</a:t>
                      </a:r>
                      <a:endParaRPr lang="en-US" sz="1800" b="1" dirty="0">
                        <a:effectLst/>
                        <a:latin typeface="Calibri"/>
                        <a:ea typeface="Times New Roman"/>
                        <a:cs typeface="Times New Roman"/>
                      </a:endParaRPr>
                    </a:p>
                  </a:txBody>
                  <a:tcPr marL="45727" marR="457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402">
                <a:tc>
                  <a:txBody>
                    <a:bodyPr/>
                    <a:lstStyle/>
                    <a:p>
                      <a:pPr marL="0" marR="0">
                        <a:lnSpc>
                          <a:spcPct val="100000"/>
                        </a:lnSpc>
                        <a:spcBef>
                          <a:spcPts val="200"/>
                        </a:spcBef>
                        <a:spcAft>
                          <a:spcPts val="200"/>
                        </a:spcAft>
                      </a:pPr>
                      <a:r>
                        <a:rPr lang="en-US" sz="1800" dirty="0">
                          <a:effectLst/>
                        </a:rPr>
                        <a:t>Total</a:t>
                      </a:r>
                      <a:endParaRPr lang="en-US" sz="1800" b="1" dirty="0">
                        <a:effectLst/>
                        <a:latin typeface="Calibri"/>
                        <a:ea typeface="Times New Roman"/>
                        <a:cs typeface="Times New Roman"/>
                      </a:endParaRPr>
                    </a:p>
                  </a:txBody>
                  <a:tcPr marL="45727" marR="457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1800" dirty="0">
                          <a:effectLst/>
                        </a:rPr>
                        <a:t>$110</a:t>
                      </a:r>
                      <a:endParaRPr lang="en-US" sz="1800" b="1" dirty="0">
                        <a:effectLst/>
                        <a:latin typeface="Calibri"/>
                        <a:ea typeface="Times New Roman"/>
                        <a:cs typeface="Times New Roman"/>
                      </a:endParaRPr>
                    </a:p>
                  </a:txBody>
                  <a:tcPr marL="45727" marR="457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1800" dirty="0">
                          <a:effectLst/>
                        </a:rPr>
                        <a:t>17.9%</a:t>
                      </a:r>
                      <a:endParaRPr lang="en-US" sz="1800" b="1" dirty="0">
                        <a:effectLst/>
                        <a:latin typeface="Calibri"/>
                        <a:ea typeface="Times New Roman"/>
                        <a:cs typeface="Times New Roman"/>
                      </a:endParaRPr>
                    </a:p>
                  </a:txBody>
                  <a:tcPr marL="45727" marR="457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402">
                <a:tc>
                  <a:txBody>
                    <a:bodyPr/>
                    <a:lstStyle/>
                    <a:p>
                      <a:pPr marL="0" marR="0">
                        <a:lnSpc>
                          <a:spcPct val="100000"/>
                        </a:lnSpc>
                        <a:spcBef>
                          <a:spcPts val="200"/>
                        </a:spcBef>
                        <a:spcAft>
                          <a:spcPts val="200"/>
                        </a:spcAft>
                      </a:pPr>
                      <a:r>
                        <a:rPr lang="en-US" sz="1800" dirty="0">
                          <a:effectLst/>
                        </a:rPr>
                        <a:t>Inpatient Med/Surgical</a:t>
                      </a:r>
                      <a:endParaRPr lang="en-US" sz="1800" b="1" dirty="0">
                        <a:effectLst/>
                        <a:latin typeface="Calibri"/>
                        <a:ea typeface="Times New Roman"/>
                        <a:cs typeface="Times New Roman"/>
                      </a:endParaRPr>
                    </a:p>
                  </a:txBody>
                  <a:tcPr marL="45727" marR="457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1800" dirty="0">
                          <a:effectLst/>
                        </a:rPr>
                        <a:t>$40</a:t>
                      </a:r>
                      <a:endParaRPr lang="en-US" sz="1800" b="1" dirty="0">
                        <a:effectLst/>
                        <a:latin typeface="Calibri"/>
                        <a:ea typeface="Times New Roman"/>
                        <a:cs typeface="Times New Roman"/>
                      </a:endParaRPr>
                    </a:p>
                  </a:txBody>
                  <a:tcPr marL="45727" marR="457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1800" dirty="0">
                          <a:effectLst/>
                        </a:rPr>
                        <a:t>6.5%</a:t>
                      </a:r>
                      <a:endParaRPr lang="en-US" sz="1800" b="1" dirty="0">
                        <a:effectLst/>
                        <a:latin typeface="Calibri"/>
                        <a:ea typeface="Times New Roman"/>
                        <a:cs typeface="Times New Roman"/>
                      </a:endParaRPr>
                    </a:p>
                  </a:txBody>
                  <a:tcPr marL="45727" marR="457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402">
                <a:tc>
                  <a:txBody>
                    <a:bodyPr/>
                    <a:lstStyle/>
                    <a:p>
                      <a:pPr marL="0" marR="0">
                        <a:lnSpc>
                          <a:spcPct val="100000"/>
                        </a:lnSpc>
                        <a:spcBef>
                          <a:spcPts val="200"/>
                        </a:spcBef>
                        <a:spcAft>
                          <a:spcPts val="200"/>
                        </a:spcAft>
                      </a:pPr>
                      <a:r>
                        <a:rPr lang="en-US" sz="1800" dirty="0">
                          <a:effectLst/>
                        </a:rPr>
                        <a:t>Outpatient Clinic </a:t>
                      </a:r>
                      <a:r>
                        <a:rPr lang="en-US" sz="1800" dirty="0" smtClean="0">
                          <a:effectLst/>
                        </a:rPr>
                        <a:t>Expenditures</a:t>
                      </a:r>
                      <a:r>
                        <a:rPr lang="en-US" sz="2000" dirty="0" smtClean="0">
                          <a:effectLst/>
                        </a:rPr>
                        <a:t> </a:t>
                      </a:r>
                      <a:r>
                        <a:rPr lang="en-US" sz="2000" baseline="30000" dirty="0" smtClean="0">
                          <a:effectLst/>
                        </a:rPr>
                        <a:t>(2)</a:t>
                      </a:r>
                      <a:endParaRPr lang="en-US" sz="1800" b="1" baseline="30000" dirty="0">
                        <a:effectLst/>
                        <a:latin typeface="Calibri"/>
                        <a:ea typeface="Times New Roman"/>
                        <a:cs typeface="Times New Roman"/>
                      </a:endParaRPr>
                    </a:p>
                  </a:txBody>
                  <a:tcPr marL="45727" marR="457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1800" dirty="0">
                          <a:effectLst/>
                        </a:rPr>
                        <a:t>$11</a:t>
                      </a:r>
                      <a:endParaRPr lang="en-US" sz="1800" b="1" dirty="0">
                        <a:effectLst/>
                        <a:latin typeface="Calibri"/>
                        <a:ea typeface="Times New Roman"/>
                        <a:cs typeface="Times New Roman"/>
                      </a:endParaRPr>
                    </a:p>
                  </a:txBody>
                  <a:tcPr marL="45727" marR="457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1800" dirty="0">
                          <a:effectLst/>
                        </a:rPr>
                        <a:t>1.8%</a:t>
                      </a:r>
                      <a:endParaRPr lang="en-US" sz="1800" b="1" dirty="0">
                        <a:effectLst/>
                        <a:latin typeface="Calibri"/>
                        <a:ea typeface="Times New Roman"/>
                        <a:cs typeface="Times New Roman"/>
                      </a:endParaRPr>
                    </a:p>
                  </a:txBody>
                  <a:tcPr marL="45727" marR="457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402">
                <a:tc>
                  <a:txBody>
                    <a:bodyPr/>
                    <a:lstStyle/>
                    <a:p>
                      <a:pPr marL="0" marR="0">
                        <a:lnSpc>
                          <a:spcPct val="100000"/>
                        </a:lnSpc>
                        <a:spcBef>
                          <a:spcPts val="200"/>
                        </a:spcBef>
                        <a:spcAft>
                          <a:spcPts val="200"/>
                        </a:spcAft>
                      </a:pPr>
                      <a:r>
                        <a:rPr lang="en-US" sz="1800" dirty="0">
                          <a:effectLst/>
                        </a:rPr>
                        <a:t>Professional Behavioral Health </a:t>
                      </a:r>
                      <a:r>
                        <a:rPr lang="en-US" sz="1800" dirty="0" smtClean="0">
                          <a:effectLst/>
                        </a:rPr>
                        <a:t>Services </a:t>
                      </a:r>
                      <a:r>
                        <a:rPr lang="en-US" sz="2000" baseline="30000" dirty="0" smtClean="0">
                          <a:effectLst/>
                        </a:rPr>
                        <a:t>(3)</a:t>
                      </a:r>
                      <a:endParaRPr lang="en-US" sz="2000" b="1" baseline="30000" dirty="0">
                        <a:effectLst/>
                        <a:latin typeface="Calibri"/>
                        <a:ea typeface="Times New Roman"/>
                        <a:cs typeface="Times New Roman"/>
                      </a:endParaRPr>
                    </a:p>
                  </a:txBody>
                  <a:tcPr marL="45727" marR="457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1800" dirty="0">
                          <a:effectLst/>
                        </a:rPr>
                        <a:t>$11</a:t>
                      </a:r>
                      <a:endParaRPr lang="en-US" sz="1800" b="1" dirty="0">
                        <a:effectLst/>
                        <a:latin typeface="Calibri"/>
                        <a:ea typeface="Times New Roman"/>
                        <a:cs typeface="Times New Roman"/>
                      </a:endParaRPr>
                    </a:p>
                  </a:txBody>
                  <a:tcPr marL="45727" marR="457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200"/>
                        </a:spcBef>
                        <a:spcAft>
                          <a:spcPts val="200"/>
                        </a:spcAft>
                      </a:pPr>
                      <a:r>
                        <a:rPr lang="en-US" sz="1800" dirty="0">
                          <a:effectLst/>
                        </a:rPr>
                        <a:t>1.8%</a:t>
                      </a:r>
                      <a:endParaRPr lang="en-US" sz="1800" b="1" dirty="0">
                        <a:effectLst/>
                        <a:latin typeface="Calibri"/>
                        <a:ea typeface="Times New Roman"/>
                        <a:cs typeface="Times New Roman"/>
                      </a:endParaRPr>
                    </a:p>
                  </a:txBody>
                  <a:tcPr marL="45727" marR="457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TextBox 1"/>
          <p:cNvSpPr txBox="1">
            <a:spLocks noChangeArrowheads="1"/>
          </p:cNvSpPr>
          <p:nvPr/>
        </p:nvSpPr>
        <p:spPr bwMode="auto">
          <a:xfrm>
            <a:off x="973836" y="4343400"/>
            <a:ext cx="70173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pitchFamily="34" charset="0"/>
              <a:buChar char="»"/>
              <a:defRPr sz="2000">
                <a:solidFill>
                  <a:schemeClr val="tx1"/>
                </a:solidFill>
                <a:latin typeface="Calibri" pitchFamily="34" charset="0"/>
              </a:defRPr>
            </a:lvl6pPr>
            <a:lvl7pPr eaLnBrk="0" fontAlgn="base" hangingPunct="0">
              <a:spcAft>
                <a:spcPct val="0"/>
              </a:spcAft>
              <a:buFont typeface="Arial" pitchFamily="34" charset="0"/>
              <a:buChar char="»"/>
              <a:defRPr sz="2000">
                <a:solidFill>
                  <a:schemeClr val="tx1"/>
                </a:solidFill>
                <a:latin typeface="Calibri" pitchFamily="34" charset="0"/>
              </a:defRPr>
            </a:lvl7pPr>
            <a:lvl8pPr eaLnBrk="0" fontAlgn="base" hangingPunct="0">
              <a:spcAft>
                <a:spcPct val="0"/>
              </a:spcAft>
              <a:buFont typeface="Arial" pitchFamily="34" charset="0"/>
              <a:buChar char="»"/>
              <a:defRPr sz="2000">
                <a:solidFill>
                  <a:schemeClr val="tx1"/>
                </a:solidFill>
                <a:latin typeface="Calibri" pitchFamily="34" charset="0"/>
              </a:defRPr>
            </a:lvl8pPr>
            <a:lvl9pPr eaLnBrk="0" fontAlgn="base" hangingPunct="0">
              <a:spcAft>
                <a:spcPct val="0"/>
              </a:spcAft>
              <a:buFont typeface="Arial" pitchFamily="34" charset="0"/>
              <a:buChar char="»"/>
              <a:defRPr sz="2000">
                <a:solidFill>
                  <a:schemeClr val="tx1"/>
                </a:solidFill>
                <a:latin typeface="Calibri" pitchFamily="34" charset="0"/>
              </a:defRPr>
            </a:lvl9pPr>
          </a:lstStyle>
          <a:p>
            <a:r>
              <a:rPr lang="en-US" altLang="en-US" sz="1600" dirty="0"/>
              <a:t>*Average PMPM in the </a:t>
            </a:r>
            <a:r>
              <a:rPr lang="en-US" altLang="en-US" sz="1600" dirty="0" smtClean="0"/>
              <a:t>Health </a:t>
            </a:r>
            <a:r>
              <a:rPr lang="en-US" altLang="en-US" sz="1600" dirty="0"/>
              <a:t>Home group was $615 in the post period</a:t>
            </a:r>
          </a:p>
          <a:p>
            <a:r>
              <a:rPr lang="en-US" altLang="en-US" sz="1600" dirty="0"/>
              <a:t>*Average PMPM in the </a:t>
            </a:r>
            <a:r>
              <a:rPr lang="en-US" altLang="en-US" sz="1600" dirty="0" smtClean="0"/>
              <a:t>control </a:t>
            </a:r>
            <a:r>
              <a:rPr lang="en-US" altLang="en-US" sz="1600" dirty="0"/>
              <a:t>group was $690 in the post </a:t>
            </a:r>
            <a:r>
              <a:rPr lang="en-US" altLang="en-US" sz="1600" dirty="0" smtClean="0"/>
              <a:t>period</a:t>
            </a:r>
            <a:endParaRPr lang="en-US" altLang="en-US" sz="1600" dirty="0"/>
          </a:p>
        </p:txBody>
      </p:sp>
    </p:spTree>
    <p:extLst>
      <p:ext uri="{BB962C8B-B14F-4D97-AF65-F5344CB8AC3E}">
        <p14:creationId xmlns:p14="http://schemas.microsoft.com/office/powerpoint/2010/main" val="13332676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
            <a:ext cx="8763000" cy="533400"/>
          </a:xfrm>
        </p:spPr>
        <p:txBody>
          <a:bodyPr>
            <a:normAutofit fontScale="90000"/>
          </a:bodyPr>
          <a:lstStyle/>
          <a:p>
            <a:pPr algn="l"/>
            <a:r>
              <a:rPr lang="en-GB" sz="2800" b="1" dirty="0"/>
              <a:t>QC Objective 3: Behavioral Health Homes Learning Collaborative</a:t>
            </a:r>
            <a:endParaRPr lang="en-US"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0300" y="6248400"/>
            <a:ext cx="2667000" cy="386075"/>
          </a:xfrm>
          <a:prstGeom prst="rect">
            <a:avLst/>
          </a:prstGeom>
        </p:spPr>
      </p:pic>
      <p:sp>
        <p:nvSpPr>
          <p:cNvPr id="6" name="Title 1"/>
          <p:cNvSpPr txBox="1">
            <a:spLocks/>
          </p:cNvSpPr>
          <p:nvPr/>
        </p:nvSpPr>
        <p:spPr>
          <a:xfrm>
            <a:off x="838200" y="1143000"/>
            <a:ext cx="7924800" cy="4800600"/>
          </a:xfrm>
          <a:prstGeom prst="rect">
            <a:avLst/>
          </a:prstGeom>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t> </a:t>
            </a:r>
            <a:endParaRPr lang="en-US" sz="2400" dirty="0"/>
          </a:p>
          <a:p>
            <a:pPr algn="l"/>
            <a:endParaRPr lang="en-US" sz="2400" dirty="0"/>
          </a:p>
        </p:txBody>
      </p:sp>
      <p:sp>
        <p:nvSpPr>
          <p:cNvPr id="3" name="TextBox 2"/>
          <p:cNvSpPr txBox="1"/>
          <p:nvPr/>
        </p:nvSpPr>
        <p:spPr>
          <a:xfrm>
            <a:off x="304800" y="533400"/>
            <a:ext cx="8305800" cy="1785104"/>
          </a:xfrm>
          <a:prstGeom prst="rect">
            <a:avLst/>
          </a:prstGeom>
          <a:noFill/>
        </p:spPr>
        <p:txBody>
          <a:bodyPr wrap="square" rtlCol="0">
            <a:spAutoFit/>
          </a:bodyPr>
          <a:lstStyle/>
          <a:p>
            <a:pPr>
              <a:spcAft>
                <a:spcPts val="600"/>
              </a:spcAft>
            </a:pPr>
            <a:r>
              <a:rPr lang="en-US" sz="2000" dirty="0" smtClean="0"/>
              <a:t>S</a:t>
            </a:r>
            <a:r>
              <a:rPr lang="en-US" sz="2000" dirty="0" smtClean="0">
                <a:ea typeface="Times New Roman"/>
              </a:rPr>
              <a:t>uccessful implementation of </a:t>
            </a:r>
            <a:r>
              <a:rPr lang="en-US" sz="2000" dirty="0">
                <a:ea typeface="Times New Roman"/>
              </a:rPr>
              <a:t>the </a:t>
            </a:r>
            <a:r>
              <a:rPr lang="en-US" sz="2000" dirty="0" smtClean="0">
                <a:ea typeface="Times New Roman"/>
              </a:rPr>
              <a:t>BHH 10 </a:t>
            </a:r>
            <a:r>
              <a:rPr lang="en-US" sz="2000" dirty="0">
                <a:ea typeface="Times New Roman"/>
              </a:rPr>
              <a:t>Core </a:t>
            </a:r>
            <a:r>
              <a:rPr lang="en-US" sz="2000" dirty="0" smtClean="0">
                <a:ea typeface="Times New Roman"/>
              </a:rPr>
              <a:t>Standards resulted in:</a:t>
            </a:r>
          </a:p>
          <a:p>
            <a:pPr marL="914400" lvl="1" indent="-457200">
              <a:spcAft>
                <a:spcPts val="600"/>
              </a:spcAft>
              <a:buAutoNum type="arabicParenBoth"/>
            </a:pPr>
            <a:r>
              <a:rPr lang="en-US" sz="2000" dirty="0" smtClean="0"/>
              <a:t>improvements </a:t>
            </a:r>
            <a:r>
              <a:rPr lang="en-US" sz="2000" dirty="0"/>
              <a:t>in integrated </a:t>
            </a:r>
            <a:r>
              <a:rPr lang="en-US" sz="2000" dirty="0" smtClean="0"/>
              <a:t>care and increased </a:t>
            </a:r>
            <a:r>
              <a:rPr lang="en-US" sz="2000" dirty="0"/>
              <a:t>communication between health care </a:t>
            </a:r>
            <a:r>
              <a:rPr lang="en-US" sz="2000" dirty="0" smtClean="0"/>
              <a:t>providers</a:t>
            </a:r>
          </a:p>
          <a:p>
            <a:pPr marL="914400" lvl="1" indent="-457200">
              <a:spcAft>
                <a:spcPts val="600"/>
              </a:spcAft>
              <a:buAutoNum type="arabicParenBoth"/>
            </a:pPr>
            <a:r>
              <a:rPr lang="en-US" sz="2000" dirty="0" smtClean="0"/>
              <a:t>greater connection to preventive </a:t>
            </a:r>
            <a:r>
              <a:rPr lang="en-US" sz="2000" dirty="0"/>
              <a:t>services, community supports, and self-management tools </a:t>
            </a:r>
            <a:r>
              <a:rPr lang="en-US" sz="2000" dirty="0" smtClean="0"/>
              <a:t>for adults with SMI and children with SED</a:t>
            </a:r>
            <a:endParaRPr lang="en-US" sz="2400" dirty="0">
              <a:ea typeface="Times New Roman"/>
            </a:endParaRPr>
          </a:p>
        </p:txBody>
      </p:sp>
      <p:graphicFrame>
        <p:nvGraphicFramePr>
          <p:cNvPr id="9" name="Chart 8"/>
          <p:cNvGraphicFramePr>
            <a:graphicFrameLocks/>
          </p:cNvGraphicFramePr>
          <p:nvPr>
            <p:extLst>
              <p:ext uri="{D42A27DB-BD31-4B8C-83A1-F6EECF244321}">
                <p14:modId xmlns:p14="http://schemas.microsoft.com/office/powerpoint/2010/main" val="1725051833"/>
              </p:ext>
            </p:extLst>
          </p:nvPr>
        </p:nvGraphicFramePr>
        <p:xfrm>
          <a:off x="2147888" y="2489799"/>
          <a:ext cx="5167312" cy="364475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1"/>
          <p:cNvSpPr txBox="1">
            <a:spLocks noChangeArrowheads="1"/>
          </p:cNvSpPr>
          <p:nvPr/>
        </p:nvSpPr>
        <p:spPr bwMode="auto">
          <a:xfrm>
            <a:off x="228600" y="2819400"/>
            <a:ext cx="20240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1200" dirty="0" smtClean="0">
                <a:latin typeface="Calibri" pitchFamily="34" charset="0"/>
              </a:rPr>
              <a:t>FULL IMPLEMENTATION</a:t>
            </a:r>
            <a:endParaRPr lang="en-US" altLang="en-US" sz="1200" dirty="0">
              <a:latin typeface="Calibri" pitchFamily="34" charset="0"/>
            </a:endParaRPr>
          </a:p>
        </p:txBody>
      </p:sp>
      <p:sp>
        <p:nvSpPr>
          <p:cNvPr id="11" name="TextBox 2"/>
          <p:cNvSpPr txBox="1">
            <a:spLocks noChangeArrowheads="1"/>
          </p:cNvSpPr>
          <p:nvPr/>
        </p:nvSpPr>
        <p:spPr bwMode="auto">
          <a:xfrm>
            <a:off x="-1219200" y="4070350"/>
            <a:ext cx="33956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1200" dirty="0">
                <a:latin typeface="Calibri" pitchFamily="34" charset="0"/>
              </a:rPr>
              <a:t>MODERATE PROGRESS</a:t>
            </a:r>
          </a:p>
        </p:txBody>
      </p:sp>
      <p:sp>
        <p:nvSpPr>
          <p:cNvPr id="13" name="TextBox 4"/>
          <p:cNvSpPr txBox="1">
            <a:spLocks noChangeArrowheads="1"/>
          </p:cNvSpPr>
          <p:nvPr/>
        </p:nvSpPr>
        <p:spPr bwMode="auto">
          <a:xfrm>
            <a:off x="685800" y="5584825"/>
            <a:ext cx="146208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1200">
                <a:latin typeface="Calibri" pitchFamily="34" charset="0"/>
              </a:rPr>
              <a:t>NO PROGRESS</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6134549"/>
            <a:ext cx="1642872" cy="613775"/>
          </a:xfrm>
          <a:prstGeom prst="rect">
            <a:avLst/>
          </a:prstGeom>
        </p:spPr>
      </p:pic>
      <p:sp>
        <p:nvSpPr>
          <p:cNvPr id="14" name="Slide Number Placeholder 3"/>
          <p:cNvSpPr>
            <a:spLocks noGrp="1"/>
          </p:cNvSpPr>
          <p:nvPr>
            <p:ph type="sldNum" sz="quarter" idx="12"/>
          </p:nvPr>
        </p:nvSpPr>
        <p:spPr>
          <a:xfrm>
            <a:off x="3429000" y="6383199"/>
            <a:ext cx="2133600" cy="365125"/>
          </a:xfrm>
        </p:spPr>
        <p:txBody>
          <a:bodyPr/>
          <a:lstStyle/>
          <a:p>
            <a:pPr algn="ctr"/>
            <a:fld id="{AB51081B-52FA-4A4F-BD4B-A82370E6DBD5}" type="slidenum">
              <a:rPr lang="en-US" smtClean="0">
                <a:solidFill>
                  <a:schemeClr val="tx1"/>
                </a:solidFill>
              </a:rPr>
              <a:pPr algn="ctr"/>
              <a:t>4</a:t>
            </a:fld>
            <a:endParaRPr lang="en-US">
              <a:solidFill>
                <a:schemeClr val="tx1"/>
              </a:solidFill>
            </a:endParaRPr>
          </a:p>
        </p:txBody>
      </p:sp>
    </p:spTree>
    <p:extLst>
      <p:ext uri="{BB962C8B-B14F-4D97-AF65-F5344CB8AC3E}">
        <p14:creationId xmlns:p14="http://schemas.microsoft.com/office/powerpoint/2010/main" val="12147085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
            <a:ext cx="8915400" cy="533400"/>
          </a:xfrm>
        </p:spPr>
        <p:txBody>
          <a:bodyPr>
            <a:normAutofit fontScale="90000"/>
          </a:bodyPr>
          <a:lstStyle/>
          <a:p>
            <a:pPr algn="l"/>
            <a:r>
              <a:rPr lang="en-GB" sz="2800" b="1" dirty="0" smtClean="0"/>
              <a:t>QC Objective 3: Behavioral Health Homes Learning Collaborative</a:t>
            </a:r>
            <a:endParaRPr lang="en-US"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0300" y="6248400"/>
            <a:ext cx="2667000" cy="386075"/>
          </a:xfrm>
          <a:prstGeom prst="rect">
            <a:avLst/>
          </a:prstGeom>
        </p:spPr>
      </p:pic>
      <p:sp>
        <p:nvSpPr>
          <p:cNvPr id="6" name="Title 1"/>
          <p:cNvSpPr txBox="1">
            <a:spLocks/>
          </p:cNvSpPr>
          <p:nvPr/>
        </p:nvSpPr>
        <p:spPr>
          <a:xfrm>
            <a:off x="838200" y="1143000"/>
            <a:ext cx="7924800" cy="4800600"/>
          </a:xfrm>
          <a:prstGeom prst="rect">
            <a:avLst/>
          </a:prstGeom>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t> </a:t>
            </a:r>
            <a:endParaRPr lang="en-US" sz="2400" dirty="0"/>
          </a:p>
          <a:p>
            <a:pPr algn="l"/>
            <a:endParaRPr lang="en-US" sz="2400" dirty="0"/>
          </a:p>
        </p:txBody>
      </p:sp>
      <p:sp>
        <p:nvSpPr>
          <p:cNvPr id="3" name="TextBox 2"/>
          <p:cNvSpPr txBox="1"/>
          <p:nvPr/>
        </p:nvSpPr>
        <p:spPr>
          <a:xfrm>
            <a:off x="361950" y="838200"/>
            <a:ext cx="8305800" cy="3016210"/>
          </a:xfrm>
          <a:prstGeom prst="rect">
            <a:avLst/>
          </a:prstGeom>
          <a:noFill/>
        </p:spPr>
        <p:txBody>
          <a:bodyPr wrap="square" rtlCol="0">
            <a:spAutoFit/>
          </a:bodyPr>
          <a:lstStyle/>
          <a:p>
            <a:pPr marL="342900" indent="-342900">
              <a:spcAft>
                <a:spcPts val="600"/>
              </a:spcAft>
              <a:buFont typeface="Wingdings" panose="05000000000000000000" pitchFamily="2" charset="2"/>
              <a:buChar char="§"/>
            </a:pPr>
            <a:r>
              <a:rPr lang="en-US" sz="2000" dirty="0" smtClean="0"/>
              <a:t>From </a:t>
            </a:r>
            <a:r>
              <a:rPr lang="en-US" sz="2000" b="1" dirty="0"/>
              <a:t>June 2014 to June 2016 there has been a </a:t>
            </a:r>
            <a:r>
              <a:rPr lang="en-US" sz="2000" b="1" dirty="0" smtClean="0"/>
              <a:t>5 percentage point </a:t>
            </a:r>
            <a:r>
              <a:rPr lang="en-US" sz="2000" b="1" dirty="0"/>
              <a:t>increase of BHH members enrolled in a Health Home Practice </a:t>
            </a:r>
            <a:r>
              <a:rPr lang="en-US" sz="2000" dirty="0"/>
              <a:t>(17% to 22%) an increase of 1109 MaineCare members connected to both a BHH and Health Home Practice</a:t>
            </a:r>
            <a:endParaRPr lang="en-US" sz="2000" b="1" dirty="0"/>
          </a:p>
          <a:p>
            <a:pPr marL="342900" lvl="0" indent="-342900">
              <a:spcAft>
                <a:spcPts val="600"/>
              </a:spcAft>
              <a:buFont typeface="Wingdings" panose="05000000000000000000" pitchFamily="2" charset="2"/>
              <a:buChar char="§"/>
            </a:pPr>
            <a:r>
              <a:rPr lang="en-US" sz="2000" b="1" dirty="0" smtClean="0"/>
              <a:t>66% of BHHOs attended optional webinar series </a:t>
            </a:r>
            <a:r>
              <a:rPr lang="en-US" sz="2000" dirty="0" smtClean="0"/>
              <a:t>on BHH model implementation, chronic disease management and prevention, resources and tools</a:t>
            </a:r>
          </a:p>
          <a:p>
            <a:pPr marL="342900" lvl="0" indent="-342900">
              <a:spcAft>
                <a:spcPts val="600"/>
              </a:spcAft>
              <a:buFont typeface="Wingdings" panose="05000000000000000000" pitchFamily="2" charset="2"/>
              <a:buChar char="§"/>
            </a:pPr>
            <a:r>
              <a:rPr lang="en-US" sz="2000" dirty="0" smtClean="0"/>
              <a:t>Successful </a:t>
            </a:r>
            <a:r>
              <a:rPr lang="en-US" sz="2000" dirty="0"/>
              <a:t>implementation of Quality Improvement Projects aligned to reduce avoidable emergency department </a:t>
            </a:r>
            <a:r>
              <a:rPr lang="en-US" sz="2000" dirty="0" smtClean="0"/>
              <a:t>visits.</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134549"/>
            <a:ext cx="1642872" cy="613775"/>
          </a:xfrm>
          <a:prstGeom prst="rect">
            <a:avLst/>
          </a:prstGeom>
        </p:spPr>
      </p:pic>
      <p:sp>
        <p:nvSpPr>
          <p:cNvPr id="14" name="Slide Number Placeholder 3"/>
          <p:cNvSpPr>
            <a:spLocks noGrp="1"/>
          </p:cNvSpPr>
          <p:nvPr>
            <p:ph type="sldNum" sz="quarter" idx="12"/>
          </p:nvPr>
        </p:nvSpPr>
        <p:spPr>
          <a:xfrm>
            <a:off x="3429000" y="6383199"/>
            <a:ext cx="2133600" cy="365125"/>
          </a:xfrm>
        </p:spPr>
        <p:txBody>
          <a:bodyPr/>
          <a:lstStyle/>
          <a:p>
            <a:pPr algn="ctr"/>
            <a:fld id="{AB51081B-52FA-4A4F-BD4B-A82370E6DBD5}" type="slidenum">
              <a:rPr lang="en-US" smtClean="0">
                <a:solidFill>
                  <a:schemeClr val="tx1"/>
                </a:solidFill>
              </a:rPr>
              <a:pPr algn="ctr"/>
              <a:t>5</a:t>
            </a:fld>
            <a:endParaRPr lang="en-US">
              <a:solidFill>
                <a:schemeClr val="tx1"/>
              </a:solidFill>
            </a:endParaRPr>
          </a:p>
        </p:txBody>
      </p:sp>
      <p:graphicFrame>
        <p:nvGraphicFramePr>
          <p:cNvPr id="17" name="Chart 16"/>
          <p:cNvGraphicFramePr>
            <a:graphicFrameLocks/>
          </p:cNvGraphicFramePr>
          <p:nvPr>
            <p:extLst>
              <p:ext uri="{D42A27DB-BD31-4B8C-83A1-F6EECF244321}">
                <p14:modId xmlns:p14="http://schemas.microsoft.com/office/powerpoint/2010/main" val="1601122645"/>
              </p:ext>
            </p:extLst>
          </p:nvPr>
        </p:nvGraphicFramePr>
        <p:xfrm>
          <a:off x="2438400" y="4100513"/>
          <a:ext cx="3276600" cy="2376487"/>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p:cNvSpPr txBox="1"/>
          <p:nvPr/>
        </p:nvSpPr>
        <p:spPr>
          <a:xfrm>
            <a:off x="1305636" y="4289489"/>
            <a:ext cx="2667000" cy="646331"/>
          </a:xfrm>
          <a:prstGeom prst="rect">
            <a:avLst/>
          </a:prstGeom>
          <a:noFill/>
        </p:spPr>
        <p:txBody>
          <a:bodyPr wrap="square" rtlCol="0">
            <a:spAutoFit/>
          </a:bodyPr>
          <a:lstStyle/>
          <a:p>
            <a:pPr algn="r"/>
            <a:r>
              <a:rPr lang="en-US" b="1" dirty="0" smtClean="0"/>
              <a:t>14% non-emergent ED use after QI project</a:t>
            </a:r>
            <a:endParaRPr lang="en-US" b="1" dirty="0"/>
          </a:p>
        </p:txBody>
      </p:sp>
      <p:cxnSp>
        <p:nvCxnSpPr>
          <p:cNvPr id="19" name="Straight Arrow Connector 18"/>
          <p:cNvCxnSpPr/>
          <p:nvPr/>
        </p:nvCxnSpPr>
        <p:spPr>
          <a:xfrm>
            <a:off x="3972636" y="4612654"/>
            <a:ext cx="370764"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953000" y="4100358"/>
            <a:ext cx="2667000" cy="646331"/>
          </a:xfrm>
          <a:prstGeom prst="rect">
            <a:avLst/>
          </a:prstGeom>
          <a:noFill/>
        </p:spPr>
        <p:txBody>
          <a:bodyPr wrap="square" rtlCol="0">
            <a:spAutoFit/>
          </a:bodyPr>
          <a:lstStyle/>
          <a:p>
            <a:pPr algn="r"/>
            <a:r>
              <a:rPr lang="en-US" i="1" dirty="0" smtClean="0"/>
              <a:t>23% non-emergent ED use before QI project</a:t>
            </a:r>
            <a:endParaRPr lang="en-US" i="1" dirty="0"/>
          </a:p>
        </p:txBody>
      </p:sp>
      <p:sp>
        <p:nvSpPr>
          <p:cNvPr id="22" name="Right Brace 21"/>
          <p:cNvSpPr/>
          <p:nvPr/>
        </p:nvSpPr>
        <p:spPr>
          <a:xfrm rot="18937037">
            <a:off x="4704054" y="3972448"/>
            <a:ext cx="356023" cy="958595"/>
          </a:xfrm>
          <a:prstGeom prst="rightBrace">
            <a:avLst>
              <a:gd name="adj1" fmla="val 2500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462729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
            <a:ext cx="7772400" cy="533400"/>
          </a:xfrm>
        </p:spPr>
        <p:txBody>
          <a:bodyPr>
            <a:normAutofit fontScale="90000"/>
          </a:bodyPr>
          <a:lstStyle/>
          <a:p>
            <a:pPr algn="l"/>
            <a:r>
              <a:rPr lang="en-GB" sz="2800" b="1" dirty="0" smtClean="0"/>
              <a:t/>
            </a:r>
            <a:br>
              <a:rPr lang="en-GB" sz="2800" b="1" dirty="0" smtClean="0"/>
            </a:br>
            <a:r>
              <a:rPr lang="en-GB" sz="2800" b="1" dirty="0" smtClean="0"/>
              <a:t>QC Objective 3: </a:t>
            </a:r>
            <a:r>
              <a:rPr lang="en-US" sz="2800" b="1" dirty="0"/>
              <a:t>Findings from the SIM Evaluation:</a:t>
            </a:r>
            <a:br>
              <a:rPr lang="en-US" sz="2800" b="1" dirty="0"/>
            </a:br>
            <a:endParaRPr lang="en-US"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0300" y="6248400"/>
            <a:ext cx="2667000" cy="386075"/>
          </a:xfrm>
          <a:prstGeom prst="rect">
            <a:avLst/>
          </a:prstGeom>
        </p:spPr>
      </p:pic>
      <p:sp>
        <p:nvSpPr>
          <p:cNvPr id="6" name="Title 1"/>
          <p:cNvSpPr txBox="1">
            <a:spLocks/>
          </p:cNvSpPr>
          <p:nvPr/>
        </p:nvSpPr>
        <p:spPr>
          <a:xfrm>
            <a:off x="838200" y="1143000"/>
            <a:ext cx="7924800" cy="4800600"/>
          </a:xfrm>
          <a:prstGeom prst="rect">
            <a:avLst/>
          </a:prstGeom>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t> </a:t>
            </a:r>
            <a:endParaRPr lang="en-US" sz="2400" dirty="0"/>
          </a:p>
          <a:p>
            <a:pPr algn="l"/>
            <a:endParaRPr lang="en-US" sz="2400" dirty="0"/>
          </a:p>
        </p:txBody>
      </p:sp>
      <p:sp>
        <p:nvSpPr>
          <p:cNvPr id="3" name="TextBox 2"/>
          <p:cNvSpPr txBox="1"/>
          <p:nvPr/>
        </p:nvSpPr>
        <p:spPr>
          <a:xfrm>
            <a:off x="571500" y="914400"/>
            <a:ext cx="8305800" cy="4324261"/>
          </a:xfrm>
          <a:prstGeom prst="rect">
            <a:avLst/>
          </a:prstGeom>
          <a:noFill/>
        </p:spPr>
        <p:txBody>
          <a:bodyPr wrap="square" rtlCol="0">
            <a:spAutoFit/>
          </a:bodyPr>
          <a:lstStyle/>
          <a:p>
            <a:pPr marL="342900" indent="-342900">
              <a:spcAft>
                <a:spcPts val="2400"/>
              </a:spcAft>
              <a:buFont typeface="Wingdings" panose="05000000000000000000" pitchFamily="2" charset="2"/>
              <a:buChar char="§"/>
            </a:pPr>
            <a:r>
              <a:rPr lang="en-US" sz="2000" b="1" dirty="0" smtClean="0"/>
              <a:t>Non-emergency ED use decreased </a:t>
            </a:r>
            <a:r>
              <a:rPr lang="en-US" sz="2000" b="1" dirty="0"/>
              <a:t>more rapidly for Behavioral Health Home members </a:t>
            </a:r>
            <a:r>
              <a:rPr lang="en-US" sz="2000" dirty="0"/>
              <a:t>than the control </a:t>
            </a:r>
            <a:r>
              <a:rPr lang="en-US" sz="2000" dirty="0" smtClean="0"/>
              <a:t>group from pre to post evaluation period</a:t>
            </a:r>
            <a:r>
              <a:rPr lang="en-US" sz="2000" b="1" dirty="0" smtClean="0"/>
              <a:t> </a:t>
            </a:r>
            <a:r>
              <a:rPr lang="en-US" sz="2000" dirty="0" smtClean="0"/>
              <a:t>(as found in the SIM Evaluation)</a:t>
            </a:r>
          </a:p>
          <a:p>
            <a:pPr marL="342900" indent="-342900">
              <a:spcAft>
                <a:spcPts val="2400"/>
              </a:spcAft>
              <a:buFont typeface="Wingdings" panose="05000000000000000000" pitchFamily="2" charset="2"/>
              <a:buChar char="§"/>
            </a:pPr>
            <a:endParaRPr lang="en-US" sz="2000" i="1" dirty="0" smtClean="0">
              <a:ln>
                <a:solidFill>
                  <a:srgbClr val="FFFF00"/>
                </a:solidFill>
              </a:ln>
            </a:endParaRPr>
          </a:p>
          <a:p>
            <a:pPr marL="342900" indent="-342900">
              <a:spcAft>
                <a:spcPts val="2400"/>
              </a:spcAft>
              <a:buFont typeface="Wingdings" panose="05000000000000000000" pitchFamily="2" charset="2"/>
              <a:buChar char="§"/>
            </a:pPr>
            <a:endParaRPr lang="en-US" sz="2000" i="1" dirty="0" smtClean="0">
              <a:ln>
                <a:solidFill>
                  <a:srgbClr val="FFFF00"/>
                </a:solidFill>
              </a:ln>
            </a:endParaRPr>
          </a:p>
          <a:p>
            <a:pPr marL="285750" indent="-285750">
              <a:spcBef>
                <a:spcPts val="600"/>
              </a:spcBef>
              <a:buFont typeface="Wingdings" panose="05000000000000000000" pitchFamily="2" charset="2"/>
              <a:buChar char="§"/>
            </a:pPr>
            <a:endParaRPr lang="en-US" sz="2000" dirty="0" smtClean="0"/>
          </a:p>
          <a:p>
            <a:pPr marL="285750" indent="-285750">
              <a:spcBef>
                <a:spcPts val="600"/>
              </a:spcBef>
              <a:buFont typeface="Wingdings" panose="05000000000000000000" pitchFamily="2" charset="2"/>
              <a:buChar char="§"/>
            </a:pPr>
            <a:endParaRPr lang="en-US" sz="2000" dirty="0"/>
          </a:p>
          <a:p>
            <a:pPr marL="285750" indent="-285750">
              <a:spcBef>
                <a:spcPts val="600"/>
              </a:spcBef>
              <a:buFont typeface="Wingdings" panose="05000000000000000000" pitchFamily="2" charset="2"/>
              <a:buChar char="§"/>
            </a:pPr>
            <a:r>
              <a:rPr lang="en-US" sz="2000" dirty="0" smtClean="0"/>
              <a:t>As reported from provider interviews, 47 out of 60 providers noted</a:t>
            </a:r>
            <a:r>
              <a:rPr lang="en-US" sz="2000" b="1" dirty="0"/>
              <a:t> </a:t>
            </a:r>
            <a:r>
              <a:rPr lang="en-US" sz="2000" b="1" dirty="0" smtClean="0"/>
              <a:t>opportunity </a:t>
            </a:r>
            <a:r>
              <a:rPr lang="en-US" sz="2000" b="1" dirty="0"/>
              <a:t>to learn best </a:t>
            </a:r>
            <a:r>
              <a:rPr lang="en-US" sz="2000" b="1" dirty="0" smtClean="0"/>
              <a:t>practices and relevant content </a:t>
            </a:r>
            <a:r>
              <a:rPr lang="en-US" sz="2000" dirty="0" smtClean="0"/>
              <a:t>from both the Health Home and BHH Learning Collaboratives in 2014 and early 2015</a:t>
            </a:r>
            <a:endParaRPr lang="en-US" sz="20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134549"/>
            <a:ext cx="1642872" cy="613775"/>
          </a:xfrm>
          <a:prstGeom prst="rect">
            <a:avLst/>
          </a:prstGeom>
        </p:spPr>
      </p:pic>
      <p:sp>
        <p:nvSpPr>
          <p:cNvPr id="8" name="Slide Number Placeholder 3"/>
          <p:cNvSpPr>
            <a:spLocks noGrp="1"/>
          </p:cNvSpPr>
          <p:nvPr>
            <p:ph type="sldNum" sz="quarter" idx="12"/>
          </p:nvPr>
        </p:nvSpPr>
        <p:spPr>
          <a:xfrm>
            <a:off x="3429000" y="6383199"/>
            <a:ext cx="2133600" cy="365125"/>
          </a:xfrm>
        </p:spPr>
        <p:txBody>
          <a:bodyPr/>
          <a:lstStyle/>
          <a:p>
            <a:pPr algn="ctr"/>
            <a:fld id="{AB51081B-52FA-4A4F-BD4B-A82370E6DBD5}" type="slidenum">
              <a:rPr lang="en-US" smtClean="0">
                <a:solidFill>
                  <a:schemeClr val="tx1"/>
                </a:solidFill>
              </a:rPr>
              <a:pPr algn="ctr"/>
              <a:t>6</a:t>
            </a:fld>
            <a:endParaRPr lang="en-US">
              <a:solidFill>
                <a:schemeClr val="tx1"/>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2026485"/>
            <a:ext cx="8537045" cy="1998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30360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
            <a:ext cx="8915400" cy="533400"/>
          </a:xfrm>
        </p:spPr>
        <p:txBody>
          <a:bodyPr>
            <a:normAutofit/>
          </a:bodyPr>
          <a:lstStyle/>
          <a:p>
            <a:pPr algn="l"/>
            <a:r>
              <a:rPr lang="en-GB" sz="2800" b="1" dirty="0" smtClean="0"/>
              <a:t>QC Objective 4: Patient-Provider Partnership (P3) Pilots</a:t>
            </a:r>
            <a:endParaRPr lang="en-US"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0300" y="6248400"/>
            <a:ext cx="2667000" cy="386075"/>
          </a:xfrm>
          <a:prstGeom prst="rect">
            <a:avLst/>
          </a:prstGeom>
        </p:spPr>
      </p:pic>
      <p:sp>
        <p:nvSpPr>
          <p:cNvPr id="6" name="Title 1"/>
          <p:cNvSpPr txBox="1">
            <a:spLocks/>
          </p:cNvSpPr>
          <p:nvPr/>
        </p:nvSpPr>
        <p:spPr>
          <a:xfrm>
            <a:off x="838200" y="1143000"/>
            <a:ext cx="7924800" cy="4800600"/>
          </a:xfrm>
          <a:prstGeom prst="rect">
            <a:avLst/>
          </a:prstGeom>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t> </a:t>
            </a:r>
            <a:endParaRPr lang="en-US" sz="2400" dirty="0"/>
          </a:p>
          <a:p>
            <a:pPr algn="l"/>
            <a:endParaRPr lang="en-US" sz="2400"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63513" y="1752600"/>
            <a:ext cx="3614737" cy="4745038"/>
          </a:xfrm>
          <a:prstGeom prst="rect">
            <a:avLst/>
          </a:prstGeom>
          <a:noFill/>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61950" y="646599"/>
            <a:ext cx="8305800" cy="1015663"/>
          </a:xfrm>
          <a:prstGeom prst="rect">
            <a:avLst/>
          </a:prstGeom>
          <a:noFill/>
        </p:spPr>
        <p:txBody>
          <a:bodyPr wrap="square" rtlCol="0">
            <a:spAutoFit/>
          </a:bodyPr>
          <a:lstStyle/>
          <a:p>
            <a:pPr>
              <a:spcAft>
                <a:spcPts val="600"/>
              </a:spcAft>
            </a:pPr>
            <a:r>
              <a:rPr lang="en-US" sz="2000" dirty="0" smtClean="0"/>
              <a:t>Successful implementation of </a:t>
            </a:r>
            <a:r>
              <a:rPr lang="en-US" sz="2000" dirty="0"/>
              <a:t>Shared Decision Making tools and decision aids (e.g. Choosing Wisely) into </a:t>
            </a:r>
            <a:r>
              <a:rPr lang="en-US" sz="2000" dirty="0" smtClean="0"/>
              <a:t>practice workflows resulted in </a:t>
            </a:r>
            <a:r>
              <a:rPr lang="en-US" sz="2000" dirty="0" smtClean="0">
                <a:ea typeface="Times New Roman"/>
              </a:rPr>
              <a:t>improvements in engagement </a:t>
            </a:r>
            <a:r>
              <a:rPr lang="en-US" sz="2000" dirty="0">
                <a:ea typeface="Times New Roman"/>
              </a:rPr>
              <a:t>of patients </a:t>
            </a:r>
            <a:r>
              <a:rPr lang="en-US" sz="2000" dirty="0" smtClean="0">
                <a:ea typeface="Times New Roman"/>
              </a:rPr>
              <a:t>in decision </a:t>
            </a:r>
            <a:r>
              <a:rPr lang="en-US" sz="2000" dirty="0">
                <a:ea typeface="Times New Roman"/>
              </a:rPr>
              <a:t>making about their health </a:t>
            </a:r>
            <a:r>
              <a:rPr lang="en-US" sz="2000" dirty="0" smtClean="0">
                <a:ea typeface="Times New Roman"/>
              </a:rPr>
              <a:t>care</a:t>
            </a:r>
            <a:endParaRPr lang="en-US" sz="2000" dirty="0">
              <a:ea typeface="Times New Roman"/>
            </a:endParaRPr>
          </a:p>
        </p:txBody>
      </p:sp>
      <p:sp>
        <p:nvSpPr>
          <p:cNvPr id="10" name="TextBox 10"/>
          <p:cNvSpPr txBox="1">
            <a:spLocks noChangeArrowheads="1"/>
          </p:cNvSpPr>
          <p:nvPr/>
        </p:nvSpPr>
        <p:spPr bwMode="auto">
          <a:xfrm>
            <a:off x="2246313" y="5943600"/>
            <a:ext cx="1731962" cy="582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p>
        </p:txBody>
      </p:sp>
      <p:sp>
        <p:nvSpPr>
          <p:cNvPr id="11" name="5-Point Star 10"/>
          <p:cNvSpPr/>
          <p:nvPr/>
        </p:nvSpPr>
        <p:spPr>
          <a:xfrm>
            <a:off x="1471613" y="4940300"/>
            <a:ext cx="214312" cy="160338"/>
          </a:xfrm>
          <a:prstGeom prst="star5">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anchor="ctr"/>
          <a:lstStyle/>
          <a:p>
            <a:pPr algn="ctr">
              <a:defRPr/>
            </a:pPr>
            <a:endParaRPr lang="en-US" b="1">
              <a:solidFill>
                <a:prstClr val="white"/>
              </a:solidFill>
            </a:endParaRPr>
          </a:p>
        </p:txBody>
      </p:sp>
      <p:sp>
        <p:nvSpPr>
          <p:cNvPr id="12" name="5-Point Star 11"/>
          <p:cNvSpPr/>
          <p:nvPr/>
        </p:nvSpPr>
        <p:spPr>
          <a:xfrm>
            <a:off x="1189038" y="4797425"/>
            <a:ext cx="214312" cy="160338"/>
          </a:xfrm>
          <a:prstGeom prst="star5">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anchor="ctr"/>
          <a:lstStyle/>
          <a:p>
            <a:pPr algn="ctr">
              <a:defRPr/>
            </a:pPr>
            <a:endParaRPr lang="en-US" b="1">
              <a:solidFill>
                <a:prstClr val="white"/>
              </a:solidFill>
            </a:endParaRPr>
          </a:p>
        </p:txBody>
      </p:sp>
      <p:sp>
        <p:nvSpPr>
          <p:cNvPr id="13" name="TextBox 2"/>
          <p:cNvSpPr txBox="1">
            <a:spLocks noChangeArrowheads="1"/>
          </p:cNvSpPr>
          <p:nvPr/>
        </p:nvSpPr>
        <p:spPr bwMode="auto">
          <a:xfrm>
            <a:off x="1685925" y="4940300"/>
            <a:ext cx="12858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b="1">
                <a:latin typeface="Calibri" pitchFamily="34" charset="0"/>
              </a:rPr>
              <a:t>Sebasticook</a:t>
            </a:r>
          </a:p>
        </p:txBody>
      </p:sp>
      <p:sp>
        <p:nvSpPr>
          <p:cNvPr id="14" name="TextBox 8"/>
          <p:cNvSpPr txBox="1">
            <a:spLocks noChangeArrowheads="1"/>
          </p:cNvSpPr>
          <p:nvPr/>
        </p:nvSpPr>
        <p:spPr bwMode="auto">
          <a:xfrm>
            <a:off x="1401763" y="4797425"/>
            <a:ext cx="12858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b="1">
                <a:latin typeface="Calibri" pitchFamily="34" charset="0"/>
              </a:rPr>
              <a:t>St. Mary’s</a:t>
            </a:r>
          </a:p>
        </p:txBody>
      </p:sp>
      <p:sp>
        <p:nvSpPr>
          <p:cNvPr id="15" name="TextBox 5"/>
          <p:cNvSpPr txBox="1">
            <a:spLocks noChangeArrowheads="1"/>
          </p:cNvSpPr>
          <p:nvPr/>
        </p:nvSpPr>
        <p:spPr bwMode="auto">
          <a:xfrm>
            <a:off x="204788" y="4483100"/>
            <a:ext cx="1624012"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b="1">
                <a:latin typeface="Calibri" pitchFamily="34" charset="0"/>
              </a:rPr>
              <a:t>Tri-County Mental Health</a:t>
            </a:r>
          </a:p>
        </p:txBody>
      </p:sp>
      <p:sp>
        <p:nvSpPr>
          <p:cNvPr id="16" name="5-Point Star 15"/>
          <p:cNvSpPr/>
          <p:nvPr/>
        </p:nvSpPr>
        <p:spPr>
          <a:xfrm>
            <a:off x="977900" y="4757738"/>
            <a:ext cx="214313" cy="160337"/>
          </a:xfrm>
          <a:prstGeom prst="star5">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anchor="ctr"/>
          <a:lstStyle/>
          <a:p>
            <a:pPr algn="ctr">
              <a:defRPr/>
            </a:pPr>
            <a:endParaRPr lang="en-US" b="1">
              <a:solidFill>
                <a:prstClr val="white"/>
              </a:solidFill>
            </a:endParaRPr>
          </a:p>
        </p:txBody>
      </p:sp>
      <p:sp>
        <p:nvSpPr>
          <p:cNvPr id="17" name="TextBox 5"/>
          <p:cNvSpPr txBox="1">
            <a:spLocks noChangeArrowheads="1"/>
          </p:cNvSpPr>
          <p:nvPr/>
        </p:nvSpPr>
        <p:spPr bwMode="auto">
          <a:xfrm>
            <a:off x="1036638" y="5791200"/>
            <a:ext cx="85725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88" tIns="32144" rIns="64288" bIns="32144">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b="1">
                <a:latin typeface="Calibri" pitchFamily="34" charset="0"/>
              </a:rPr>
              <a:t>UNECOM</a:t>
            </a:r>
          </a:p>
        </p:txBody>
      </p:sp>
      <p:sp>
        <p:nvSpPr>
          <p:cNvPr id="18" name="5-Point Star 17"/>
          <p:cNvSpPr/>
          <p:nvPr/>
        </p:nvSpPr>
        <p:spPr>
          <a:xfrm>
            <a:off x="822325" y="5738813"/>
            <a:ext cx="214313" cy="160337"/>
          </a:xfrm>
          <a:prstGeom prst="star5">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anchor="ctr"/>
          <a:lstStyle/>
          <a:p>
            <a:pPr algn="ctr">
              <a:defRPr/>
            </a:pPr>
            <a:endParaRPr lang="en-US" b="1">
              <a:solidFill>
                <a:prstClr val="white"/>
              </a:solidFill>
            </a:endParaRPr>
          </a:p>
        </p:txBody>
      </p:sp>
      <p:sp>
        <p:nvSpPr>
          <p:cNvPr id="19" name="5-Point Star 18"/>
          <p:cNvSpPr/>
          <p:nvPr/>
        </p:nvSpPr>
        <p:spPr>
          <a:xfrm>
            <a:off x="1371600" y="4689475"/>
            <a:ext cx="214313" cy="160338"/>
          </a:xfrm>
          <a:prstGeom prst="star5">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anchor="ctr"/>
          <a:lstStyle/>
          <a:p>
            <a:pPr algn="ctr">
              <a:defRPr/>
            </a:pPr>
            <a:endParaRPr lang="en-US" b="1">
              <a:solidFill>
                <a:prstClr val="white"/>
              </a:solidFill>
            </a:endParaRPr>
          </a:p>
        </p:txBody>
      </p:sp>
      <p:sp>
        <p:nvSpPr>
          <p:cNvPr id="20" name="TextBox 8"/>
          <p:cNvSpPr txBox="1">
            <a:spLocks noChangeArrowheads="1"/>
          </p:cNvSpPr>
          <p:nvPr/>
        </p:nvSpPr>
        <p:spPr bwMode="auto">
          <a:xfrm>
            <a:off x="1625600" y="4633913"/>
            <a:ext cx="12858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88" tIns="32144" rIns="64288" bIns="32144">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b="1">
                <a:latin typeface="Calibri" pitchFamily="34" charset="0"/>
              </a:rPr>
              <a:t>New England Sport</a:t>
            </a:r>
          </a:p>
        </p:txBody>
      </p:sp>
      <p:sp>
        <p:nvSpPr>
          <p:cNvPr id="21" name="5-Point Star 20"/>
          <p:cNvSpPr/>
          <p:nvPr/>
        </p:nvSpPr>
        <p:spPr>
          <a:xfrm>
            <a:off x="849313" y="5635625"/>
            <a:ext cx="214312" cy="160338"/>
          </a:xfrm>
          <a:prstGeom prst="star5">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anchor="ctr"/>
          <a:lstStyle/>
          <a:p>
            <a:pPr algn="ctr">
              <a:defRPr/>
            </a:pPr>
            <a:endParaRPr lang="en-US" b="1">
              <a:solidFill>
                <a:prstClr val="white"/>
              </a:solidFill>
            </a:endParaRPr>
          </a:p>
        </p:txBody>
      </p:sp>
      <p:sp>
        <p:nvSpPr>
          <p:cNvPr id="22" name="TextBox 10"/>
          <p:cNvSpPr txBox="1">
            <a:spLocks noChangeArrowheads="1"/>
          </p:cNvSpPr>
          <p:nvPr/>
        </p:nvSpPr>
        <p:spPr bwMode="auto">
          <a:xfrm>
            <a:off x="152400" y="5635625"/>
            <a:ext cx="6715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88" tIns="32144" rIns="64288" bIns="32144">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1000" b="1">
                <a:latin typeface="Calibri" pitchFamily="34" charset="0"/>
              </a:rPr>
              <a:t>InterMed</a:t>
            </a:r>
          </a:p>
        </p:txBody>
      </p:sp>
      <p:sp>
        <p:nvSpPr>
          <p:cNvPr id="23" name="TextBox 6"/>
          <p:cNvSpPr txBox="1">
            <a:spLocks noChangeArrowheads="1"/>
          </p:cNvSpPr>
          <p:nvPr/>
        </p:nvSpPr>
        <p:spPr bwMode="auto">
          <a:xfrm>
            <a:off x="838200" y="5473700"/>
            <a:ext cx="1828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1050" b="1" dirty="0">
                <a:latin typeface="Calibri" pitchFamily="34" charset="0"/>
                <a:cs typeface="Arial" charset="0"/>
              </a:rPr>
              <a:t>Maine Medical Center</a:t>
            </a:r>
          </a:p>
        </p:txBody>
      </p:sp>
      <p:sp>
        <p:nvSpPr>
          <p:cNvPr id="24" name="TextBox 5"/>
          <p:cNvSpPr txBox="1">
            <a:spLocks noChangeArrowheads="1"/>
          </p:cNvSpPr>
          <p:nvPr/>
        </p:nvSpPr>
        <p:spPr bwMode="auto">
          <a:xfrm>
            <a:off x="1981200" y="4373563"/>
            <a:ext cx="1828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1050" b="1" dirty="0">
                <a:latin typeface="Calibri" pitchFamily="34" charset="0"/>
                <a:cs typeface="Arial" charset="0"/>
              </a:rPr>
              <a:t>EMMC Family Medicine</a:t>
            </a:r>
          </a:p>
        </p:txBody>
      </p:sp>
      <p:sp>
        <p:nvSpPr>
          <p:cNvPr id="25" name="5-Point Star 24"/>
          <p:cNvSpPr/>
          <p:nvPr/>
        </p:nvSpPr>
        <p:spPr>
          <a:xfrm>
            <a:off x="1843088" y="4406900"/>
            <a:ext cx="214312" cy="160338"/>
          </a:xfrm>
          <a:prstGeom prst="star5">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anchor="ctr"/>
          <a:lstStyle/>
          <a:p>
            <a:pPr algn="ctr">
              <a:defRPr/>
            </a:pPr>
            <a:endParaRPr lang="en-US" b="1">
              <a:solidFill>
                <a:prstClr val="white"/>
              </a:solidFill>
            </a:endParaRPr>
          </a:p>
        </p:txBody>
      </p:sp>
      <p:sp>
        <p:nvSpPr>
          <p:cNvPr id="26" name="5-Point Star 25"/>
          <p:cNvSpPr/>
          <p:nvPr/>
        </p:nvSpPr>
        <p:spPr>
          <a:xfrm>
            <a:off x="1066800" y="4940300"/>
            <a:ext cx="214313" cy="160338"/>
          </a:xfrm>
          <a:prstGeom prst="star5">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anchor="ctr"/>
          <a:lstStyle/>
          <a:p>
            <a:pPr algn="ctr">
              <a:defRPr/>
            </a:pPr>
            <a:endParaRPr lang="en-US" b="1">
              <a:solidFill>
                <a:prstClr val="white"/>
              </a:solidFill>
            </a:endParaRPr>
          </a:p>
        </p:txBody>
      </p:sp>
      <p:sp>
        <p:nvSpPr>
          <p:cNvPr id="27" name="TextBox 8"/>
          <p:cNvSpPr txBox="1">
            <a:spLocks noChangeArrowheads="1"/>
          </p:cNvSpPr>
          <p:nvPr/>
        </p:nvSpPr>
        <p:spPr bwMode="auto">
          <a:xfrm>
            <a:off x="1066800" y="5092700"/>
            <a:ext cx="128587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b="1">
                <a:latin typeface="Calibri" pitchFamily="34" charset="0"/>
              </a:rPr>
              <a:t>Lisbon Family Practice</a:t>
            </a:r>
          </a:p>
        </p:txBody>
      </p:sp>
      <p:sp>
        <p:nvSpPr>
          <p:cNvPr id="28" name="5-Point Star 27"/>
          <p:cNvSpPr/>
          <p:nvPr/>
        </p:nvSpPr>
        <p:spPr>
          <a:xfrm>
            <a:off x="1219200" y="5092700"/>
            <a:ext cx="214313" cy="160338"/>
          </a:xfrm>
          <a:prstGeom prst="star5">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anchor="ctr"/>
          <a:lstStyle/>
          <a:p>
            <a:pPr algn="ctr">
              <a:defRPr/>
            </a:pPr>
            <a:endParaRPr lang="en-US" b="1">
              <a:solidFill>
                <a:prstClr val="white"/>
              </a:solidFill>
            </a:endParaRPr>
          </a:p>
        </p:txBody>
      </p:sp>
      <p:sp>
        <p:nvSpPr>
          <p:cNvPr id="29" name="TextBox 8"/>
          <p:cNvSpPr txBox="1">
            <a:spLocks noChangeArrowheads="1"/>
          </p:cNvSpPr>
          <p:nvPr/>
        </p:nvSpPr>
        <p:spPr bwMode="auto">
          <a:xfrm>
            <a:off x="1219200" y="5245100"/>
            <a:ext cx="17526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b="1">
                <a:latin typeface="Calibri" pitchFamily="34" charset="0"/>
              </a:rPr>
              <a:t>Gardiner Family Medicine</a:t>
            </a:r>
          </a:p>
        </p:txBody>
      </p:sp>
      <p:sp>
        <p:nvSpPr>
          <p:cNvPr id="30" name="5-Point Star 29"/>
          <p:cNvSpPr/>
          <p:nvPr/>
        </p:nvSpPr>
        <p:spPr>
          <a:xfrm>
            <a:off x="762000" y="5705475"/>
            <a:ext cx="214313" cy="160338"/>
          </a:xfrm>
          <a:prstGeom prst="star5">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anchor="ctr"/>
          <a:lstStyle/>
          <a:p>
            <a:pPr algn="ctr">
              <a:defRPr/>
            </a:pPr>
            <a:endParaRPr lang="en-US" b="1">
              <a:solidFill>
                <a:prstClr val="white"/>
              </a:solidFill>
            </a:endParaRPr>
          </a:p>
        </p:txBody>
      </p:sp>
      <p:sp>
        <p:nvSpPr>
          <p:cNvPr id="31" name="TextBox 30"/>
          <p:cNvSpPr txBox="1"/>
          <p:nvPr/>
        </p:nvSpPr>
        <p:spPr>
          <a:xfrm>
            <a:off x="3695700" y="1907847"/>
            <a:ext cx="5181600" cy="3758239"/>
          </a:xfrm>
          <a:prstGeom prst="rect">
            <a:avLst/>
          </a:prstGeom>
          <a:noFill/>
        </p:spPr>
        <p:txBody>
          <a:bodyPr lIns="64291" tIns="32146" rIns="64291" bIns="32146">
            <a:spAutoFit/>
          </a:bodyPr>
          <a:lstStyle/>
          <a:p>
            <a:pPr marL="241093" indent="-241093">
              <a:spcAft>
                <a:spcPts val="1200"/>
              </a:spcAft>
              <a:buFont typeface="Arial" panose="020B0604020202020204" pitchFamily="34" charset="0"/>
              <a:buChar char="•"/>
              <a:defRPr/>
            </a:pPr>
            <a:r>
              <a:rPr lang="en-US" sz="2000" dirty="0" smtClean="0">
                <a:latin typeface="+mn-lt"/>
                <a:cs typeface="Arial" charset="0"/>
              </a:rPr>
              <a:t>Developed </a:t>
            </a:r>
            <a:r>
              <a:rPr lang="en-US" sz="2000" dirty="0">
                <a:latin typeface="+mn-lt"/>
                <a:cs typeface="Arial" charset="0"/>
              </a:rPr>
              <a:t>toolkits based on principles of Choosing </a:t>
            </a:r>
            <a:r>
              <a:rPr lang="en-US" sz="2000" dirty="0" smtClean="0">
                <a:latin typeface="+mn-lt"/>
                <a:cs typeface="Arial" charset="0"/>
              </a:rPr>
              <a:t>Wisely and Shared Decision Making</a:t>
            </a:r>
            <a:endParaRPr lang="en-US" sz="2000" dirty="0">
              <a:latin typeface="+mn-lt"/>
              <a:cs typeface="Arial" charset="0"/>
            </a:endParaRPr>
          </a:p>
          <a:p>
            <a:pPr marL="241093" indent="-241093">
              <a:spcAft>
                <a:spcPts val="1200"/>
              </a:spcAft>
              <a:buFont typeface="Arial" panose="020B0604020202020204" pitchFamily="34" charset="0"/>
              <a:buChar char="•"/>
              <a:defRPr/>
            </a:pPr>
            <a:r>
              <a:rPr lang="en-US" sz="2000" dirty="0">
                <a:latin typeface="+mn-lt"/>
                <a:cs typeface="Arial" charset="0"/>
              </a:rPr>
              <a:t>Trained medical assistants to improve workflow with Shared Decision Making tools</a:t>
            </a:r>
          </a:p>
          <a:p>
            <a:pPr marL="241093" indent="-241093">
              <a:spcAft>
                <a:spcPts val="1200"/>
              </a:spcAft>
              <a:buFont typeface="Arial" panose="020B0604020202020204" pitchFamily="34" charset="0"/>
              <a:buChar char="•"/>
              <a:defRPr/>
            </a:pPr>
            <a:r>
              <a:rPr lang="en-US" sz="2000" dirty="0">
                <a:latin typeface="+mn-lt"/>
                <a:cs typeface="Arial" charset="0"/>
              </a:rPr>
              <a:t>Incorporated list of cost of common tests/procedures </a:t>
            </a:r>
          </a:p>
          <a:p>
            <a:pPr marL="241093" indent="-241093">
              <a:spcAft>
                <a:spcPts val="1200"/>
              </a:spcAft>
              <a:buFont typeface="Arial" panose="020B0604020202020204" pitchFamily="34" charset="0"/>
              <a:buChar char="•"/>
              <a:defRPr/>
            </a:pPr>
            <a:r>
              <a:rPr lang="en-US" sz="2000" dirty="0">
                <a:cs typeface="Arial" charset="0"/>
              </a:rPr>
              <a:t>Providers </a:t>
            </a:r>
            <a:r>
              <a:rPr lang="en-US" sz="2000" dirty="0" smtClean="0">
                <a:cs typeface="Arial" charset="0"/>
              </a:rPr>
              <a:t>developed a </a:t>
            </a:r>
            <a:r>
              <a:rPr lang="en-US" sz="2000" dirty="0">
                <a:cs typeface="Arial" charset="0"/>
              </a:rPr>
              <a:t>culture of including consumers in decisions about their health care</a:t>
            </a:r>
          </a:p>
          <a:p>
            <a:pPr marL="241093" indent="-241093">
              <a:spcAft>
                <a:spcPts val="1200"/>
              </a:spcAft>
              <a:buFont typeface="Arial" panose="020B0604020202020204" pitchFamily="34" charset="0"/>
              <a:buChar char="•"/>
              <a:defRPr/>
            </a:pPr>
            <a:r>
              <a:rPr lang="en-US" sz="2000" dirty="0" smtClean="0">
                <a:latin typeface="+mn-lt"/>
                <a:cs typeface="Arial" charset="0"/>
              </a:rPr>
              <a:t>Improved </a:t>
            </a:r>
            <a:r>
              <a:rPr lang="en-US" sz="2000" dirty="0">
                <a:latin typeface="+mn-lt"/>
                <a:cs typeface="Arial" charset="0"/>
              </a:rPr>
              <a:t>utilization of wellness as treatment alternative/adjunct to medication</a:t>
            </a: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6134549"/>
            <a:ext cx="1642872" cy="613775"/>
          </a:xfrm>
          <a:prstGeom prst="rect">
            <a:avLst/>
          </a:prstGeom>
        </p:spPr>
      </p:pic>
      <p:sp>
        <p:nvSpPr>
          <p:cNvPr id="33" name="Slide Number Placeholder 3"/>
          <p:cNvSpPr>
            <a:spLocks noGrp="1"/>
          </p:cNvSpPr>
          <p:nvPr>
            <p:ph type="sldNum" sz="quarter" idx="12"/>
          </p:nvPr>
        </p:nvSpPr>
        <p:spPr>
          <a:xfrm>
            <a:off x="3429000" y="6383199"/>
            <a:ext cx="2133600" cy="365125"/>
          </a:xfrm>
        </p:spPr>
        <p:txBody>
          <a:bodyPr/>
          <a:lstStyle/>
          <a:p>
            <a:pPr algn="ctr"/>
            <a:fld id="{AB51081B-52FA-4A4F-BD4B-A82370E6DBD5}" type="slidenum">
              <a:rPr lang="en-US" smtClean="0">
                <a:solidFill>
                  <a:schemeClr val="tx1"/>
                </a:solidFill>
              </a:rPr>
              <a:pPr algn="ctr"/>
              <a:t>7</a:t>
            </a:fld>
            <a:endParaRPr lang="en-US">
              <a:solidFill>
                <a:schemeClr val="tx1"/>
              </a:solidFill>
            </a:endParaRPr>
          </a:p>
        </p:txBody>
      </p:sp>
    </p:spTree>
    <p:extLst>
      <p:ext uri="{BB962C8B-B14F-4D97-AF65-F5344CB8AC3E}">
        <p14:creationId xmlns:p14="http://schemas.microsoft.com/office/powerpoint/2010/main" val="1424262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304800"/>
            <a:ext cx="9144000" cy="1143000"/>
          </a:xfrm>
        </p:spPr>
        <p:txBody>
          <a:bodyPr>
            <a:noAutofit/>
          </a:bodyPr>
          <a:lstStyle/>
          <a:p>
            <a:r>
              <a:rPr lang="en-US" sz="2800" b="1" dirty="0" smtClean="0">
                <a:hlinkClick r:id="rId4"/>
              </a:rPr>
              <a:t>The Medical Neighborhood in Action: Marcus and His Team</a:t>
            </a:r>
            <a:endParaRPr lang="en-US" sz="2800" b="1" dirty="0"/>
          </a:p>
        </p:txBody>
      </p:sp>
      <p:pic>
        <p:nvPicPr>
          <p:cNvPr id="3" name="The Medical Neighborhood in Action- Marcus and his Tea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1447800"/>
            <a:ext cx="7342909" cy="40386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6134549"/>
            <a:ext cx="1642872" cy="613775"/>
          </a:xfrm>
          <a:prstGeom prst="rect">
            <a:avLst/>
          </a:prstGeom>
        </p:spPr>
      </p:pic>
      <p:sp>
        <p:nvSpPr>
          <p:cNvPr id="5" name="Slide Number Placeholder 3"/>
          <p:cNvSpPr>
            <a:spLocks noGrp="1"/>
          </p:cNvSpPr>
          <p:nvPr>
            <p:ph type="sldNum" sz="quarter" idx="12"/>
          </p:nvPr>
        </p:nvSpPr>
        <p:spPr>
          <a:xfrm>
            <a:off x="3429000" y="6383199"/>
            <a:ext cx="2133600" cy="365125"/>
          </a:xfrm>
        </p:spPr>
        <p:txBody>
          <a:bodyPr/>
          <a:lstStyle/>
          <a:p>
            <a:pPr algn="ctr"/>
            <a:fld id="{AB51081B-52FA-4A4F-BD4B-A82370E6DBD5}" type="slidenum">
              <a:rPr lang="en-US" smtClean="0">
                <a:solidFill>
                  <a:schemeClr val="tx1"/>
                </a:solidFill>
              </a:rPr>
              <a:pPr algn="ctr"/>
              <a:t>8</a:t>
            </a:fld>
            <a:endParaRPr lang="en-US">
              <a:solidFill>
                <a:schemeClr val="tx1"/>
              </a:solidFill>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0300" y="6248400"/>
            <a:ext cx="2667000" cy="386075"/>
          </a:xfrm>
          <a:prstGeom prst="rect">
            <a:avLst/>
          </a:prstGeom>
        </p:spPr>
      </p:pic>
    </p:spTree>
    <p:extLst>
      <p:ext uri="{BB962C8B-B14F-4D97-AF65-F5344CB8AC3E}">
        <p14:creationId xmlns:p14="http://schemas.microsoft.com/office/powerpoint/2010/main" val="12453466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4800"/>
            <a:ext cx="7772400" cy="914400"/>
          </a:xfrm>
        </p:spPr>
        <p:txBody>
          <a:bodyPr/>
          <a:lstStyle/>
          <a:p>
            <a:pPr algn="l"/>
            <a:r>
              <a:rPr lang="en-US" b="1" dirty="0" smtClean="0"/>
              <a:t> </a:t>
            </a:r>
            <a:endParaRPr lang="en-US"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0300" y="6248400"/>
            <a:ext cx="2667000" cy="386075"/>
          </a:xfrm>
          <a:prstGeom prst="rect">
            <a:avLst/>
          </a:prstGeom>
        </p:spPr>
      </p:pic>
      <p:sp>
        <p:nvSpPr>
          <p:cNvPr id="6" name="Title 1"/>
          <p:cNvSpPr txBox="1">
            <a:spLocks/>
          </p:cNvSpPr>
          <p:nvPr/>
        </p:nvSpPr>
        <p:spPr>
          <a:xfrm>
            <a:off x="228600" y="609600"/>
            <a:ext cx="8258176" cy="5334000"/>
          </a:xfrm>
          <a:prstGeom prst="rect">
            <a:avLst/>
          </a:prstGeom>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t> </a:t>
            </a:r>
            <a:endParaRPr lang="en-US" sz="2000" b="1" dirty="0" smtClean="0"/>
          </a:p>
          <a:p>
            <a:pPr marL="571500" lvl="0" indent="-342900" algn="l">
              <a:spcAft>
                <a:spcPts val="2000"/>
              </a:spcAft>
              <a:buFont typeface="Wingdings" panose="05000000000000000000" pitchFamily="2" charset="2"/>
              <a:buChar char="§"/>
            </a:pPr>
            <a:r>
              <a:rPr lang="en-GB" sz="2000" dirty="0" smtClean="0"/>
              <a:t>Providers and practice teams, particularly in primary care, are experiencing competing priorities and diminishing resources – align and maximize opportunity of existing priorities  (e.g. NCQA)</a:t>
            </a:r>
          </a:p>
          <a:p>
            <a:pPr marL="571500" lvl="0" indent="-342900" algn="l">
              <a:spcAft>
                <a:spcPts val="2000"/>
              </a:spcAft>
              <a:buFont typeface="Wingdings" panose="05000000000000000000" pitchFamily="2" charset="2"/>
              <a:buChar char="§"/>
            </a:pPr>
            <a:r>
              <a:rPr lang="en-GB" sz="2000" dirty="0" smtClean="0"/>
              <a:t>Focused quality </a:t>
            </a:r>
            <a:r>
              <a:rPr lang="en-GB" sz="2000" dirty="0"/>
              <a:t>i</a:t>
            </a:r>
            <a:r>
              <a:rPr lang="en-GB" sz="2000" dirty="0" smtClean="0"/>
              <a:t>mprovement support and using accessible data creates more meaningful results</a:t>
            </a:r>
            <a:endParaRPr lang="en-GB" sz="2000" dirty="0"/>
          </a:p>
          <a:p>
            <a:pPr marL="571500" indent="-342900" algn="l">
              <a:spcAft>
                <a:spcPts val="2000"/>
              </a:spcAft>
              <a:buFont typeface="Wingdings" panose="05000000000000000000" pitchFamily="2" charset="2"/>
              <a:buChar char="§"/>
            </a:pPr>
            <a:r>
              <a:rPr lang="en-GB" sz="2000" dirty="0" smtClean="0"/>
              <a:t>Peer-Peer Networking is a needed and wanted component to care transformation</a:t>
            </a:r>
          </a:p>
          <a:p>
            <a:pPr marL="571500" indent="-342900" algn="l">
              <a:spcAft>
                <a:spcPts val="2000"/>
              </a:spcAft>
              <a:buFont typeface="Wingdings" panose="05000000000000000000" pitchFamily="2" charset="2"/>
              <a:buChar char="§"/>
            </a:pPr>
            <a:r>
              <a:rPr lang="en-GB" sz="2000" dirty="0"/>
              <a:t>R</a:t>
            </a:r>
            <a:r>
              <a:rPr lang="en-GB" sz="2000" dirty="0" smtClean="0"/>
              <a:t>elationship-building </a:t>
            </a:r>
            <a:r>
              <a:rPr lang="en-GB" sz="2000" dirty="0"/>
              <a:t>between primary care and </a:t>
            </a:r>
            <a:r>
              <a:rPr lang="en-GB" sz="2000" dirty="0" err="1" smtClean="0"/>
              <a:t>behavioral</a:t>
            </a:r>
            <a:r>
              <a:rPr lang="en-GB" sz="2000" dirty="0" smtClean="0"/>
              <a:t> </a:t>
            </a:r>
            <a:r>
              <a:rPr lang="en-GB" sz="2000" dirty="0"/>
              <a:t>health </a:t>
            </a:r>
            <a:r>
              <a:rPr lang="en-GB" sz="2000" dirty="0" smtClean="0"/>
              <a:t>teams is essential and needs support</a:t>
            </a:r>
            <a:endParaRPr lang="en-US" sz="2000" dirty="0"/>
          </a:p>
          <a:p>
            <a:pPr marL="571500" lvl="0" indent="-342900" algn="l">
              <a:spcAft>
                <a:spcPts val="2000"/>
              </a:spcAft>
              <a:buFont typeface="Wingdings" panose="05000000000000000000" pitchFamily="2" charset="2"/>
              <a:buChar char="§"/>
            </a:pPr>
            <a:r>
              <a:rPr lang="en-GB" sz="2000" dirty="0" smtClean="0"/>
              <a:t>Leaving practice to participate in learning activities is a challenge - opportunities to provide virtual and on-demand learning</a:t>
            </a:r>
          </a:p>
          <a:p>
            <a:pPr marL="571500" lvl="0" indent="-342900" algn="l">
              <a:spcAft>
                <a:spcPts val="2000"/>
              </a:spcAft>
              <a:buFont typeface="Wingdings" panose="05000000000000000000" pitchFamily="2" charset="2"/>
              <a:buChar char="§"/>
            </a:pPr>
            <a:r>
              <a:rPr lang="en-GB" sz="2000" dirty="0" smtClean="0"/>
              <a:t>Provide advanced and beginner content to support participant needs</a:t>
            </a:r>
          </a:p>
        </p:txBody>
      </p:sp>
      <p:sp>
        <p:nvSpPr>
          <p:cNvPr id="8" name="Title 1"/>
          <p:cNvSpPr txBox="1">
            <a:spLocks/>
          </p:cNvSpPr>
          <p:nvPr/>
        </p:nvSpPr>
        <p:spPr>
          <a:xfrm>
            <a:off x="228600" y="152400"/>
            <a:ext cx="8915400" cy="533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smtClean="0"/>
              <a:t>QC SIM Objectives: Lessons Learned</a:t>
            </a:r>
            <a:endParaRPr lang="en-US" sz="28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134549"/>
            <a:ext cx="1642872" cy="613775"/>
          </a:xfrm>
          <a:prstGeom prst="rect">
            <a:avLst/>
          </a:prstGeom>
        </p:spPr>
      </p:pic>
      <p:sp>
        <p:nvSpPr>
          <p:cNvPr id="10" name="Slide Number Placeholder 3"/>
          <p:cNvSpPr>
            <a:spLocks noGrp="1"/>
          </p:cNvSpPr>
          <p:nvPr>
            <p:ph type="sldNum" sz="quarter" idx="12"/>
          </p:nvPr>
        </p:nvSpPr>
        <p:spPr>
          <a:xfrm>
            <a:off x="3429000" y="6383199"/>
            <a:ext cx="2133600" cy="365125"/>
          </a:xfrm>
        </p:spPr>
        <p:txBody>
          <a:bodyPr/>
          <a:lstStyle/>
          <a:p>
            <a:pPr algn="ctr"/>
            <a:fld id="{AB51081B-52FA-4A4F-BD4B-A82370E6DBD5}" type="slidenum">
              <a:rPr lang="en-US" smtClean="0">
                <a:solidFill>
                  <a:schemeClr val="tx1"/>
                </a:solidFill>
              </a:rPr>
              <a:pPr algn="ctr"/>
              <a:t>9</a:t>
            </a:fld>
            <a:endParaRPr lang="en-US">
              <a:solidFill>
                <a:schemeClr val="tx1"/>
              </a:solidFill>
            </a:endParaRPr>
          </a:p>
        </p:txBody>
      </p:sp>
    </p:spTree>
    <p:extLst>
      <p:ext uri="{BB962C8B-B14F-4D97-AF65-F5344CB8AC3E}">
        <p14:creationId xmlns:p14="http://schemas.microsoft.com/office/powerpoint/2010/main" val="29740193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2675</TotalTime>
  <Words>1166</Words>
  <Application>Microsoft Office PowerPoint</Application>
  <PresentationFormat>On-screen Show (4:3)</PresentationFormat>
  <Paragraphs>146</Paragraphs>
  <Slides>12</Slides>
  <Notes>9</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SIM End of Project Summary Maine Quality Counts</vt:lpstr>
      <vt:lpstr>QC Objective 1: Health Homes Learning Collaborative</vt:lpstr>
      <vt:lpstr> QC Objective 1: Findings from the SIM Evaluation:  </vt:lpstr>
      <vt:lpstr>QC Objective 3: Behavioral Health Homes Learning Collaborative</vt:lpstr>
      <vt:lpstr>QC Objective 3: Behavioral Health Homes Learning Collaborative</vt:lpstr>
      <vt:lpstr> QC Objective 3: Findings from the SIM Evaluation: </vt:lpstr>
      <vt:lpstr>QC Objective 4: Patient-Provider Partnership (P3) Pilots</vt:lpstr>
      <vt:lpstr>The Medical Neighborhood in Action: Marcus and His Team</vt:lpstr>
      <vt:lpstr> </vt:lpstr>
      <vt:lpstr>PowerPoint Presentation</vt:lpstr>
      <vt:lpstr>QC Objective 2: Delivery System Reform Subcommittee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QC Master Slide Title</dc:title>
  <dc:creator>Paul Santomenna</dc:creator>
  <cp:lastModifiedBy>Aponte Clarke, Gloria</cp:lastModifiedBy>
  <cp:revision>135</cp:revision>
  <dcterms:created xsi:type="dcterms:W3CDTF">2015-02-10T21:53:04Z</dcterms:created>
  <dcterms:modified xsi:type="dcterms:W3CDTF">2016-09-27T14:47:15Z</dcterms:modified>
</cp:coreProperties>
</file>